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6"/>
  </p:notesMasterIdLst>
  <p:sldIdLst>
    <p:sldId id="257" r:id="rId2"/>
    <p:sldId id="258" r:id="rId3"/>
    <p:sldId id="272" r:id="rId4"/>
    <p:sldId id="261" r:id="rId5"/>
    <p:sldId id="259" r:id="rId6"/>
    <p:sldId id="273" r:id="rId7"/>
    <p:sldId id="260" r:id="rId8"/>
    <p:sldId id="274" r:id="rId9"/>
    <p:sldId id="263" r:id="rId10"/>
    <p:sldId id="270" r:id="rId11"/>
    <p:sldId id="275" r:id="rId12"/>
    <p:sldId id="278" r:id="rId13"/>
    <p:sldId id="277"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BABA"/>
    <a:srgbClr val="515A6B"/>
    <a:srgbClr val="30353F"/>
    <a:srgbClr val="667181"/>
    <a:srgbClr val="43CDD9"/>
    <a:srgbClr val="DBDBDB"/>
    <a:srgbClr val="85E0E7"/>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52" autoAdjust="0"/>
  </p:normalViewPr>
  <p:slideViewPr>
    <p:cSldViewPr snapToGrid="0" showGuides="1">
      <p:cViewPr>
        <p:scale>
          <a:sx n="100" d="100"/>
          <a:sy n="100" d="100"/>
        </p:scale>
        <p:origin x="264" y="318"/>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23/11/2025</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11/23/2025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11/23/2025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861947" y="3444079"/>
            <a:ext cx="6468117" cy="677108"/>
          </a:xfrm>
          <a:prstGeom prst="rect">
            <a:avLst/>
          </a:prstGeom>
          <a:noFill/>
        </p:spPr>
        <p:txBody>
          <a:bodyPr wrap="none" lIns="0" tIns="0" rIns="0" bIns="0" rtlCol="0">
            <a:spAutoFit/>
          </a:bodyPr>
          <a:lstStyle/>
          <a:p>
            <a:pPr algn="ctr">
              <a:tabLst>
                <a:tab pos="347663" algn="l"/>
              </a:tabLst>
            </a:pPr>
            <a:r>
              <a:rPr lang="en-US" sz="4400" b="1" dirty="0">
                <a:solidFill>
                  <a:schemeClr val="bg1"/>
                </a:solidFill>
                <a:latin typeface="+mj-lt"/>
              </a:rPr>
              <a:t>JOB MARKET IN INDIA </a:t>
            </a:r>
            <a:r>
              <a:rPr lang="en-US" sz="4400" b="1" dirty="0" err="1">
                <a:solidFill>
                  <a:schemeClr val="bg1"/>
                </a:solidFill>
                <a:latin typeface="+mj-lt"/>
              </a:rPr>
              <a:t>rn</a:t>
            </a:r>
            <a:endParaRPr lang="en-US" sz="4400" b="1" dirty="0">
              <a:solidFill>
                <a:schemeClr val="bg1"/>
              </a:solidFill>
              <a:latin typeface="+mj-lt"/>
            </a:endParaRPr>
          </a:p>
        </p:txBody>
      </p:sp>
      <p:sp>
        <p:nvSpPr>
          <p:cNvPr id="21" name="TextBox 20"/>
          <p:cNvSpPr txBox="1"/>
          <p:nvPr/>
        </p:nvSpPr>
        <p:spPr>
          <a:xfrm>
            <a:off x="5584644" y="4150067"/>
            <a:ext cx="1022716" cy="307777"/>
          </a:xfrm>
          <a:prstGeom prst="rect">
            <a:avLst/>
          </a:prstGeom>
          <a:noFill/>
        </p:spPr>
        <p:txBody>
          <a:bodyPr wrap="none" lIns="0" tIns="0" rIns="0" bIns="0" rtlCol="0">
            <a:spAutoFit/>
          </a:bodyPr>
          <a:lstStyle/>
          <a:p>
            <a:pPr algn="ctr">
              <a:tabLst>
                <a:tab pos="347663" algn="l"/>
              </a:tabLst>
            </a:pPr>
            <a:r>
              <a:rPr lang="en-US" sz="2000" dirty="0">
                <a:solidFill>
                  <a:schemeClr val="bg1"/>
                </a:solidFill>
              </a:rPr>
              <a:t>Bambhari</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9" name="Rectangle 218">
            <a:extLst>
              <a:ext uri="{FF2B5EF4-FFF2-40B4-BE49-F238E27FC236}">
                <a16:creationId xmlns:a16="http://schemas.microsoft.com/office/drawing/2014/main" id="{B9D7E975-9161-4F2D-AC53-69E1912F6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descr="A graph of blue rectangles&#10;&#10;AI-generated content may be incorrect.">
            <a:extLst>
              <a:ext uri="{FF2B5EF4-FFF2-40B4-BE49-F238E27FC236}">
                <a16:creationId xmlns:a16="http://schemas.microsoft.com/office/drawing/2014/main" id="{57ED97CE-ED15-35D7-33CA-66DC4CFFF5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174" y="1542746"/>
            <a:ext cx="6589537" cy="3772508"/>
          </a:xfrm>
          <a:prstGeom prst="rect">
            <a:avLst/>
          </a:prstGeom>
        </p:spPr>
      </p:pic>
      <p:sp>
        <p:nvSpPr>
          <p:cNvPr id="223" name="Right Triangle 222">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5" name="Rectangle 224">
            <a:extLst>
              <a:ext uri="{FF2B5EF4-FFF2-40B4-BE49-F238E27FC236}">
                <a16:creationId xmlns:a16="http://schemas.microsoft.com/office/drawing/2014/main" id="{463E6235-1649-4B47-9862-4026FC47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3" y="623275"/>
            <a:ext cx="401217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TextBox 214">
            <a:extLst>
              <a:ext uri="{FF2B5EF4-FFF2-40B4-BE49-F238E27FC236}">
                <a16:creationId xmlns:a16="http://schemas.microsoft.com/office/drawing/2014/main" id="{C4CB2807-C74A-41A8-931C-9C6AF92E9AE8}"/>
              </a:ext>
            </a:extLst>
          </p:cNvPr>
          <p:cNvSpPr txBox="1"/>
          <p:nvPr/>
        </p:nvSpPr>
        <p:spPr>
          <a:xfrm>
            <a:off x="3564780" y="70968"/>
            <a:ext cx="3669931" cy="1400810"/>
          </a:xfrm>
          <a:prstGeom prst="rect">
            <a:avLst/>
          </a:prstGeom>
        </p:spPr>
        <p:txBody>
          <a:bodyPr vert="horz" lIns="91440" tIns="45720" rIns="91440" bIns="45720" rtlCol="0" anchor="b">
            <a:normAutofit lnSpcReduction="10000"/>
          </a:bodyPr>
          <a:lstStyle/>
          <a:p>
            <a:pPr>
              <a:lnSpc>
                <a:spcPct val="90000"/>
              </a:lnSpc>
              <a:spcBef>
                <a:spcPct val="0"/>
              </a:spcBef>
              <a:spcAft>
                <a:spcPts val="600"/>
              </a:spcAft>
              <a:tabLst>
                <a:tab pos="347663" algn="l"/>
              </a:tabLst>
            </a:pPr>
            <a:r>
              <a:rPr lang="en-US" sz="3200" b="1" dirty="0">
                <a:latin typeface="+mj-lt"/>
                <a:ea typeface="+mj-ea"/>
                <a:cs typeface="+mj-cs"/>
              </a:rPr>
              <a:t>Top locations offering most push</a:t>
            </a:r>
            <a:endParaRPr lang="en-US" sz="3200" b="1" kern="1200" dirty="0">
              <a:solidFill>
                <a:schemeClr val="tx1"/>
              </a:solidFill>
              <a:latin typeface="+mj-lt"/>
              <a:ea typeface="+mj-ea"/>
              <a:cs typeface="+mj-cs"/>
            </a:endParaRPr>
          </a:p>
        </p:txBody>
      </p:sp>
      <p:sp>
        <p:nvSpPr>
          <p:cNvPr id="40" name="Title 39" hidden="1">
            <a:extLst>
              <a:ext uri="{FF2B5EF4-FFF2-40B4-BE49-F238E27FC236}">
                <a16:creationId xmlns:a16="http://schemas.microsoft.com/office/drawing/2014/main" id="{9E3012EF-6114-4C5E-B103-134AD1111079}"/>
              </a:ext>
            </a:extLst>
          </p:cNvPr>
          <p:cNvSpPr>
            <a:spLocks noGrp="1"/>
          </p:cNvSpPr>
          <p:nvPr>
            <p:ph type="title"/>
          </p:nvPr>
        </p:nvSpPr>
        <p:spPr/>
        <p:txBody>
          <a:bodyPr/>
          <a:lstStyle/>
          <a:p>
            <a:r>
              <a:rPr lang="en-US" dirty="0"/>
              <a:t>Slide 8</a:t>
            </a:r>
          </a:p>
        </p:txBody>
      </p:sp>
      <p:sp>
        <p:nvSpPr>
          <p:cNvPr id="2" name="Freeform 19">
            <a:extLst>
              <a:ext uri="{FF2B5EF4-FFF2-40B4-BE49-F238E27FC236}">
                <a16:creationId xmlns:a16="http://schemas.microsoft.com/office/drawing/2014/main" id="{81867E8D-3203-A7CA-4C14-E3A6D7F31D03}"/>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 name="TextBox 2">
            <a:extLst>
              <a:ext uri="{FF2B5EF4-FFF2-40B4-BE49-F238E27FC236}">
                <a16:creationId xmlns:a16="http://schemas.microsoft.com/office/drawing/2014/main" id="{0E909EB7-5097-4E0F-649D-60D90007AAD3}"/>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9</a:t>
            </a:r>
          </a:p>
        </p:txBody>
      </p:sp>
      <p:sp>
        <p:nvSpPr>
          <p:cNvPr id="5" name="TextBox 4">
            <a:extLst>
              <a:ext uri="{FF2B5EF4-FFF2-40B4-BE49-F238E27FC236}">
                <a16:creationId xmlns:a16="http://schemas.microsoft.com/office/drawing/2014/main" id="{1FB86A2A-0F02-4F6B-9BBE-3A49873A13A8}"/>
              </a:ext>
            </a:extLst>
          </p:cNvPr>
          <p:cNvSpPr txBox="1"/>
          <p:nvPr/>
        </p:nvSpPr>
        <p:spPr>
          <a:xfrm>
            <a:off x="7612171" y="752734"/>
            <a:ext cx="3857136" cy="5478423"/>
          </a:xfrm>
          <a:prstGeom prst="rect">
            <a:avLst/>
          </a:prstGeom>
          <a:noFill/>
        </p:spPr>
        <p:txBody>
          <a:bodyPr wrap="square">
            <a:spAutoFit/>
          </a:bodyPr>
          <a:lstStyle/>
          <a:p>
            <a:pPr marL="285750" indent="-285750">
              <a:buFont typeface="Arial" panose="020B0604020202020204" pitchFamily="34" charset="0"/>
              <a:buChar char="•"/>
            </a:pPr>
            <a:r>
              <a:rPr lang="en-US" sz="1400" dirty="0"/>
              <a:t>The hiring data clearly highlights Bengaluru as the dominant recruitment hub, with 10,900 hires, which is more than double any other location. This indicates that Bengaluru continues to be India’s primary talent market, especially for technology, digital, and startup ecosystems.</a:t>
            </a:r>
          </a:p>
          <a:p>
            <a:pPr marL="285750" indent="-285750">
              <a:buFont typeface="Arial" panose="020B0604020202020204" pitchFamily="34" charset="0"/>
              <a:buChar char="•"/>
            </a:pPr>
            <a:r>
              <a:rPr lang="en-US" sz="1400" dirty="0"/>
              <a:t>Following Bengaluru, Hyderabad (4,936), Pune (4,761), and Mumbai (4,353) form a strong second tier of hiring activity, reflecting their growing importance as major IT, finance, and enterprise business centers.</a:t>
            </a:r>
          </a:p>
          <a:p>
            <a:pPr marL="285750" indent="-285750">
              <a:buFont typeface="Arial" panose="020B0604020202020204" pitchFamily="34" charset="0"/>
              <a:buChar char="•"/>
            </a:pPr>
            <a:r>
              <a:rPr lang="en-US" sz="1400" dirty="0"/>
              <a:t>Mid-tier cities such as Chennai (3,470) and Gurugram (3,146) also show substantial hiring volumes—suggesting their continued relevance for IT services, consulting, and large-scale corporate operations.</a:t>
            </a:r>
          </a:p>
          <a:p>
            <a:pPr marL="285750" indent="-285750">
              <a:buFont typeface="Arial" panose="020B0604020202020204" pitchFamily="34" charset="0"/>
              <a:buChar char="•"/>
            </a:pPr>
            <a:r>
              <a:rPr lang="en-US" sz="1400" dirty="0"/>
              <a:t>Interestingly, Remote roles (1,536) still appear in the top 10, showing that while hybrid/remote work has declined from pandemic highs, it remains a meaningful hiring category.</a:t>
            </a:r>
          </a:p>
          <a:p>
            <a:pPr marL="285750" indent="-285750">
              <a:buFont typeface="Arial" panose="020B0604020202020204" pitchFamily="34" charset="0"/>
              <a:buChar char="•"/>
            </a:pPr>
            <a:r>
              <a:rPr lang="en-US" sz="1400" dirty="0"/>
              <a:t>Lower-volume hiring locations like New Delhi (1,429) and Ahmedabad (1,206) indicate more niche or specialized recruitment needs.</a:t>
            </a:r>
          </a:p>
        </p:txBody>
      </p:sp>
    </p:spTree>
    <p:extLst>
      <p:ext uri="{BB962C8B-B14F-4D97-AF65-F5344CB8AC3E}">
        <p14:creationId xmlns:p14="http://schemas.microsoft.com/office/powerpoint/2010/main" val="12217529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2D3C4F4-D308-6C9E-5965-C119B4B2E2C0}"/>
            </a:ext>
          </a:extLst>
        </p:cNvPr>
        <p:cNvGrpSpPr/>
        <p:nvPr/>
      </p:nvGrpSpPr>
      <p:grpSpPr>
        <a:xfrm>
          <a:off x="0" y="0"/>
          <a:ext cx="0" cy="0"/>
          <a:chOff x="0" y="0"/>
          <a:chExt cx="0" cy="0"/>
        </a:xfrm>
      </p:grpSpPr>
      <p:sp>
        <p:nvSpPr>
          <p:cNvPr id="19" name="Rectangle 18" descr="This is a chart. ">
            <a:extLst>
              <a:ext uri="{FF2B5EF4-FFF2-40B4-BE49-F238E27FC236}">
                <a16:creationId xmlns:a16="http://schemas.microsoft.com/office/drawing/2014/main" id="{B5D2256B-9897-17A3-1117-FF0F0953349A}"/>
              </a:ext>
            </a:extLst>
          </p:cNvPr>
          <p:cNvSpPr/>
          <p:nvPr/>
        </p:nvSpPr>
        <p:spPr>
          <a:xfrm>
            <a:off x="7723516" y="4367154"/>
            <a:ext cx="4453744" cy="2490846"/>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descr="This is a chart. ">
            <a:extLst>
              <a:ext uri="{FF2B5EF4-FFF2-40B4-BE49-F238E27FC236}">
                <a16:creationId xmlns:a16="http://schemas.microsoft.com/office/drawing/2014/main" id="{F864593F-66DC-DD74-9BC2-BFB0F8B2F38B}"/>
              </a:ext>
            </a:extLst>
          </p:cNvPr>
          <p:cNvSpPr/>
          <p:nvPr/>
        </p:nvSpPr>
        <p:spPr>
          <a:xfrm>
            <a:off x="-14738" y="4367154"/>
            <a:ext cx="7738254" cy="2490846"/>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37">
            <a:extLst>
              <a:ext uri="{FF2B5EF4-FFF2-40B4-BE49-F238E27FC236}">
                <a16:creationId xmlns:a16="http://schemas.microsoft.com/office/drawing/2014/main" id="{CEE0B53E-5193-0EBA-DFE9-40C4EBB85D06}"/>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2" name="TextBox 41">
            <a:extLst>
              <a:ext uri="{FF2B5EF4-FFF2-40B4-BE49-F238E27FC236}">
                <a16:creationId xmlns:a16="http://schemas.microsoft.com/office/drawing/2014/main" id="{DB33893B-281B-FF34-1C83-BCF85A6EE31E}"/>
              </a:ext>
            </a:extLst>
          </p:cNvPr>
          <p:cNvSpPr txBox="1"/>
          <p:nvPr/>
        </p:nvSpPr>
        <p:spPr>
          <a:xfrm>
            <a:off x="11907454" y="6481180"/>
            <a:ext cx="341760" cy="307777"/>
          </a:xfrm>
          <a:prstGeom prst="rect">
            <a:avLst/>
          </a:prstGeom>
          <a:noFill/>
        </p:spPr>
        <p:txBody>
          <a:bodyPr wrap="none" rtlCol="0">
            <a:spAutoFit/>
          </a:bodyPr>
          <a:lstStyle/>
          <a:p>
            <a:r>
              <a:rPr lang="en-US" sz="1400" b="1" dirty="0">
                <a:solidFill>
                  <a:schemeClr val="bg1"/>
                </a:solidFill>
              </a:rPr>
              <a:t>10</a:t>
            </a:r>
          </a:p>
        </p:txBody>
      </p:sp>
      <p:sp>
        <p:nvSpPr>
          <p:cNvPr id="116" name="Rectangle 115">
            <a:extLst>
              <a:ext uri="{FF2B5EF4-FFF2-40B4-BE49-F238E27FC236}">
                <a16:creationId xmlns:a16="http://schemas.microsoft.com/office/drawing/2014/main" id="{E99ED9BA-18A3-1C8A-94BB-F7AD2CBC1276}"/>
              </a:ext>
            </a:extLst>
          </p:cNvPr>
          <p:cNvSpPr/>
          <p:nvPr/>
        </p:nvSpPr>
        <p:spPr>
          <a:xfrm>
            <a:off x="-29478" y="809625"/>
            <a:ext cx="12206738" cy="3557529"/>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68FBA30F-1C2B-AFE4-1C20-2FB535924E8E}"/>
              </a:ext>
            </a:extLst>
          </p:cNvPr>
          <p:cNvSpPr txBox="1"/>
          <p:nvPr/>
        </p:nvSpPr>
        <p:spPr>
          <a:xfrm>
            <a:off x="4534683" y="165381"/>
            <a:ext cx="3122650"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Top Companies</a:t>
            </a:r>
          </a:p>
        </p:txBody>
      </p:sp>
      <p:sp>
        <p:nvSpPr>
          <p:cNvPr id="2" name="Title 1" hidden="1">
            <a:extLst>
              <a:ext uri="{FF2B5EF4-FFF2-40B4-BE49-F238E27FC236}">
                <a16:creationId xmlns:a16="http://schemas.microsoft.com/office/drawing/2014/main" id="{67665549-98D2-0AA0-0BD0-46E6E6C074CC}"/>
              </a:ext>
            </a:extLst>
          </p:cNvPr>
          <p:cNvSpPr>
            <a:spLocks noGrp="1"/>
          </p:cNvSpPr>
          <p:nvPr>
            <p:ph type="title"/>
          </p:nvPr>
        </p:nvSpPr>
        <p:spPr/>
        <p:txBody>
          <a:bodyPr/>
          <a:lstStyle/>
          <a:p>
            <a:r>
              <a:rPr lang="en-US" dirty="0"/>
              <a:t>Slide 4</a:t>
            </a:r>
          </a:p>
        </p:txBody>
      </p:sp>
      <p:sp>
        <p:nvSpPr>
          <p:cNvPr id="10" name="TextBox 9">
            <a:extLst>
              <a:ext uri="{FF2B5EF4-FFF2-40B4-BE49-F238E27FC236}">
                <a16:creationId xmlns:a16="http://schemas.microsoft.com/office/drawing/2014/main" id="{C32FF56A-DF57-904F-9A6C-B558B9C5B156}"/>
              </a:ext>
            </a:extLst>
          </p:cNvPr>
          <p:cNvSpPr txBox="1"/>
          <p:nvPr/>
        </p:nvSpPr>
        <p:spPr>
          <a:xfrm>
            <a:off x="75840" y="3778554"/>
            <a:ext cx="12116160" cy="3016210"/>
          </a:xfrm>
          <a:prstGeom prst="rect">
            <a:avLst/>
          </a:prstGeom>
          <a:noFill/>
        </p:spPr>
        <p:txBody>
          <a:bodyPr wrap="square" lIns="0" tIns="0" rIns="0" bIns="0" rtlCol="0">
            <a:spAutoFit/>
          </a:bodyPr>
          <a:lstStyle/>
          <a:p>
            <a:pPr marL="171450" indent="-171450">
              <a:buFont typeface="Arial" panose="020B0604020202020204" pitchFamily="34" charset="0"/>
              <a:buChar char="•"/>
            </a:pPr>
            <a:r>
              <a:rPr lang="en-US" sz="1400" dirty="0"/>
              <a:t>Among the top hiring companies, Capgemini stands out significantly, recruiting 1,000 candidates, far above the rest. This indicates strong business growth and large-scale project requirements within the organization.</a:t>
            </a:r>
          </a:p>
          <a:p>
            <a:pPr marL="171450" indent="-171450">
              <a:buFont typeface="Arial" panose="020B0604020202020204" pitchFamily="34" charset="0"/>
              <a:buChar char="•"/>
            </a:pPr>
            <a:r>
              <a:rPr lang="en-US" sz="1400" dirty="0"/>
              <a:t>Other companies showing moderate but notable hiring activity include:</a:t>
            </a:r>
          </a:p>
          <a:p>
            <a:pPr marL="171450" indent="-171450">
              <a:buFont typeface="Arial" panose="020B0604020202020204" pitchFamily="34" charset="0"/>
              <a:buChar char="•"/>
            </a:pPr>
            <a:r>
              <a:rPr lang="en-US" sz="1400" dirty="0"/>
              <a:t>Infogain (832 hires) – indicating expansion in digital transformation and IT services.</a:t>
            </a:r>
          </a:p>
          <a:p>
            <a:pPr marL="171450" indent="-171450">
              <a:buFont typeface="Arial" panose="020B0604020202020204" pitchFamily="34" charset="0"/>
              <a:buChar char="•"/>
            </a:pPr>
            <a:r>
              <a:rPr lang="en-US" sz="1400" dirty="0"/>
              <a:t>R1 RCM (766 hires) – reflecting strong demand in healthcare revenue cycle management.</a:t>
            </a:r>
          </a:p>
          <a:p>
            <a:pPr marL="171450" indent="-171450">
              <a:buFont typeface="Arial" panose="020B0604020202020204" pitchFamily="34" charset="0"/>
              <a:buChar char="•"/>
            </a:pPr>
            <a:r>
              <a:rPr lang="en-US" sz="1400" dirty="0"/>
              <a:t>NTT DATA, Inc. (654 hires) – suggestive of steady growth in global IT operations.</a:t>
            </a:r>
          </a:p>
          <a:p>
            <a:pPr marL="171450" indent="-171450">
              <a:buFont typeface="Arial" panose="020B0604020202020204" pitchFamily="34" charset="0"/>
              <a:buChar char="•"/>
            </a:pPr>
            <a:r>
              <a:rPr lang="en-US" sz="1400" dirty="0"/>
              <a:t>The rest—Conneqt, DBS Bank, GE Vernova, Lenskart, Total Group, and TP—each hired 600 candidates, showing stable but consistent workforce needs.</a:t>
            </a:r>
          </a:p>
          <a:p>
            <a:pPr marL="171450" indent="-171450">
              <a:buFont typeface="Arial" panose="020B0604020202020204" pitchFamily="34" charset="0"/>
              <a:buChar char="•"/>
            </a:pPr>
            <a:r>
              <a:rPr lang="en-US" sz="1400" dirty="0"/>
              <a:t>Redserv Global Solutions offers the highest average salary at ₹6,000,000, indicating premium roles likely tied to leadership, niche technical skills, or global functions.</a:t>
            </a:r>
          </a:p>
          <a:p>
            <a:pPr marL="171450" indent="-171450">
              <a:buFont typeface="Arial" panose="020B0604020202020204" pitchFamily="34" charset="0"/>
              <a:buChar char="•"/>
            </a:pPr>
            <a:r>
              <a:rPr lang="en-US" sz="1400" dirty="0"/>
              <a:t>Linc (₹5,750,000), Cashfree Payments (₹5,500,000), and Impact HR Services (₹5,500,000) follow closely, showcasing strong compensation in fintech and HR consulting.</a:t>
            </a:r>
          </a:p>
          <a:p>
            <a:pPr marL="171450" indent="-171450">
              <a:buFont typeface="Arial" panose="020B0604020202020204" pitchFamily="34" charset="0"/>
              <a:buChar char="•"/>
            </a:pPr>
            <a:r>
              <a:rPr lang="en-US" sz="1400" dirty="0"/>
              <a:t>Companies like Netradyne and Pfizer offer competitive salaries at ₹5,250,000, which aligns with their high-skill, innovation-focused business models.</a:t>
            </a:r>
          </a:p>
          <a:p>
            <a:pPr marL="171450" indent="-171450">
              <a:buFont typeface="Arial" panose="020B0604020202020204" pitchFamily="34" charset="0"/>
              <a:buChar char="•"/>
            </a:pPr>
            <a:r>
              <a:rPr lang="en-US" sz="1400" dirty="0"/>
              <a:t>EduShine, Mancer Consulting, Pragati Infra Solutions, and UKG also appear in the top list, reflecting strong salary offerings across industries like education consulting, infrastructure, and enterprise HR solutions.</a:t>
            </a:r>
          </a:p>
        </p:txBody>
      </p:sp>
      <p:pic>
        <p:nvPicPr>
          <p:cNvPr id="4" name="Picture 3" descr="A graph of blue rectangular objects&#10;&#10;AI-generated content may be incorrect.">
            <a:extLst>
              <a:ext uri="{FF2B5EF4-FFF2-40B4-BE49-F238E27FC236}">
                <a16:creationId xmlns:a16="http://schemas.microsoft.com/office/drawing/2014/main" id="{2F1C4EA2-77DE-9E6A-C161-38FF3CEBB3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6849" y="984123"/>
            <a:ext cx="5857203" cy="2702052"/>
          </a:xfrm>
          <a:prstGeom prst="rect">
            <a:avLst/>
          </a:prstGeom>
        </p:spPr>
      </p:pic>
      <p:pic>
        <p:nvPicPr>
          <p:cNvPr id="6" name="Picture 5" descr="A graph of blue and green bars&#10;&#10;AI-generated content may be incorrect.">
            <a:extLst>
              <a:ext uri="{FF2B5EF4-FFF2-40B4-BE49-F238E27FC236}">
                <a16:creationId xmlns:a16="http://schemas.microsoft.com/office/drawing/2014/main" id="{516CAA93-A10D-C0C4-B79D-42A542674E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40" y="984123"/>
            <a:ext cx="5859868" cy="2702052"/>
          </a:xfrm>
          <a:prstGeom prst="rect">
            <a:avLst/>
          </a:prstGeom>
        </p:spPr>
      </p:pic>
    </p:spTree>
    <p:extLst>
      <p:ext uri="{BB962C8B-B14F-4D97-AF65-F5344CB8AC3E}">
        <p14:creationId xmlns:p14="http://schemas.microsoft.com/office/powerpoint/2010/main" val="27129220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9FD874B-0132-EAD1-5295-3ABBA8C4D018}"/>
            </a:ext>
          </a:extLst>
        </p:cNvPr>
        <p:cNvGrpSpPr/>
        <p:nvPr/>
      </p:nvGrpSpPr>
      <p:grpSpPr>
        <a:xfrm>
          <a:off x="0" y="0"/>
          <a:ext cx="0" cy="0"/>
          <a:chOff x="0" y="0"/>
          <a:chExt cx="0" cy="0"/>
        </a:xfrm>
      </p:grpSpPr>
      <p:sp>
        <p:nvSpPr>
          <p:cNvPr id="116" name="Rectangle 115">
            <a:extLst>
              <a:ext uri="{FF2B5EF4-FFF2-40B4-BE49-F238E27FC236}">
                <a16:creationId xmlns:a16="http://schemas.microsoft.com/office/drawing/2014/main" id="{A9B23E23-1202-6FFA-D0DF-74C5ADB7D161}"/>
              </a:ext>
            </a:extLst>
          </p:cNvPr>
          <p:cNvSpPr/>
          <p:nvPr/>
        </p:nvSpPr>
        <p:spPr>
          <a:xfrm>
            <a:off x="-29478" y="809625"/>
            <a:ext cx="12206738" cy="6048375"/>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37">
            <a:extLst>
              <a:ext uri="{FF2B5EF4-FFF2-40B4-BE49-F238E27FC236}">
                <a16:creationId xmlns:a16="http://schemas.microsoft.com/office/drawing/2014/main" id="{91C92117-FAF9-C671-BDDF-6EFFDFB553BF}"/>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2" name="TextBox 41">
            <a:extLst>
              <a:ext uri="{FF2B5EF4-FFF2-40B4-BE49-F238E27FC236}">
                <a16:creationId xmlns:a16="http://schemas.microsoft.com/office/drawing/2014/main" id="{C524D6AE-2B87-1F80-91E8-DE605A92C3E8}"/>
              </a:ext>
            </a:extLst>
          </p:cNvPr>
          <p:cNvSpPr txBox="1"/>
          <p:nvPr/>
        </p:nvSpPr>
        <p:spPr>
          <a:xfrm>
            <a:off x="11907454" y="6481180"/>
            <a:ext cx="312906" cy="307777"/>
          </a:xfrm>
          <a:prstGeom prst="rect">
            <a:avLst/>
          </a:prstGeom>
          <a:noFill/>
        </p:spPr>
        <p:txBody>
          <a:bodyPr wrap="none" rtlCol="0">
            <a:spAutoFit/>
          </a:bodyPr>
          <a:lstStyle/>
          <a:p>
            <a:r>
              <a:rPr lang="en-US" sz="1400" b="1" dirty="0">
                <a:solidFill>
                  <a:schemeClr val="bg1"/>
                </a:solidFill>
              </a:rPr>
              <a:t>11</a:t>
            </a:r>
          </a:p>
        </p:txBody>
      </p:sp>
      <p:sp>
        <p:nvSpPr>
          <p:cNvPr id="40" name="TextBox 39">
            <a:extLst>
              <a:ext uri="{FF2B5EF4-FFF2-40B4-BE49-F238E27FC236}">
                <a16:creationId xmlns:a16="http://schemas.microsoft.com/office/drawing/2014/main" id="{9BDD6B13-E10A-82ED-5EA3-3E6C7E3EF58C}"/>
              </a:ext>
            </a:extLst>
          </p:cNvPr>
          <p:cNvSpPr txBox="1"/>
          <p:nvPr/>
        </p:nvSpPr>
        <p:spPr>
          <a:xfrm>
            <a:off x="5364239" y="165381"/>
            <a:ext cx="1463542"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Insights</a:t>
            </a:r>
          </a:p>
        </p:txBody>
      </p:sp>
      <p:sp>
        <p:nvSpPr>
          <p:cNvPr id="2" name="Title 1" hidden="1">
            <a:extLst>
              <a:ext uri="{FF2B5EF4-FFF2-40B4-BE49-F238E27FC236}">
                <a16:creationId xmlns:a16="http://schemas.microsoft.com/office/drawing/2014/main" id="{43C41E9F-9F5A-9B90-35D3-135B67E28589}"/>
              </a:ext>
            </a:extLst>
          </p:cNvPr>
          <p:cNvSpPr>
            <a:spLocks noGrp="1"/>
          </p:cNvSpPr>
          <p:nvPr>
            <p:ph type="title"/>
          </p:nvPr>
        </p:nvSpPr>
        <p:spPr/>
        <p:txBody>
          <a:bodyPr/>
          <a:lstStyle/>
          <a:p>
            <a:r>
              <a:rPr lang="en-US" dirty="0"/>
              <a:t>Slide 4</a:t>
            </a:r>
          </a:p>
        </p:txBody>
      </p:sp>
      <p:sp>
        <p:nvSpPr>
          <p:cNvPr id="3" name="TextBox 2">
            <a:extLst>
              <a:ext uri="{FF2B5EF4-FFF2-40B4-BE49-F238E27FC236}">
                <a16:creationId xmlns:a16="http://schemas.microsoft.com/office/drawing/2014/main" id="{6D5F50E6-D16E-C9B9-C587-B88A9B6C6533}"/>
              </a:ext>
            </a:extLst>
          </p:cNvPr>
          <p:cNvSpPr txBox="1"/>
          <p:nvPr/>
        </p:nvSpPr>
        <p:spPr>
          <a:xfrm>
            <a:off x="142875" y="1432375"/>
            <a:ext cx="5839732" cy="4985980"/>
          </a:xfrm>
          <a:prstGeom prst="rect">
            <a:avLst/>
          </a:prstGeom>
          <a:noFill/>
          <a:ln>
            <a:noFill/>
          </a:ln>
        </p:spPr>
        <p:txBody>
          <a:bodyPr wrap="square" lIns="0" tIns="0" rIns="0" bIns="0" rtlCol="0">
            <a:spAutoFit/>
          </a:bodyPr>
          <a:lstStyle/>
          <a:p>
            <a:pPr marL="171450" indent="-171450">
              <a:buFont typeface="Arial" panose="020B0604020202020204" pitchFamily="34" charset="0"/>
              <a:buChar char="•"/>
            </a:pPr>
            <a:r>
              <a:rPr lang="en-US" sz="1200" b="1" dirty="0"/>
              <a:t>Salary Transparency</a:t>
            </a:r>
          </a:p>
          <a:p>
            <a:r>
              <a:rPr lang="en-US" sz="1200" dirty="0"/>
              <a:t>               - Many job ads either omit salary entirely or use vague language (“competitive salary”) instead of providing a meaningful range.</a:t>
            </a:r>
          </a:p>
          <a:p>
            <a:r>
              <a:rPr lang="en-US" sz="1200" dirty="0"/>
              <a:t>               - This frustrates applicants: according to surveys, lack of pay information is one of their top red flags.</a:t>
            </a:r>
          </a:p>
          <a:p>
            <a:r>
              <a:rPr lang="en-US" sz="1200" dirty="0"/>
              <a:t>               - Inconsistent salary disclosures within a company or across departments also create distrust.</a:t>
            </a:r>
          </a:p>
          <a:p>
            <a:pPr marL="285750" indent="-285750">
              <a:buFont typeface="Arial" panose="020B0604020202020204" pitchFamily="34" charset="0"/>
              <a:buChar char="•"/>
            </a:pPr>
            <a:r>
              <a:rPr lang="en-US" sz="1200" b="1" dirty="0"/>
              <a:t>Unrealistic or Overwhelming Requirements</a:t>
            </a:r>
          </a:p>
          <a:p>
            <a:r>
              <a:rPr lang="en-US" sz="1200" dirty="0"/>
              <a:t>               - Employers sometimes list too many “must-have” skills or overly long task lists, scaring off potentially good candidates.</a:t>
            </a:r>
          </a:p>
          <a:p>
            <a:r>
              <a:rPr lang="en-US" sz="1200" dirty="0"/>
              <a:t>               - Calling for a decade of experience for a “mid-level” role or demanding every niche certification is a common mistake.</a:t>
            </a:r>
          </a:p>
          <a:p>
            <a:pPr marL="285750" indent="-285750">
              <a:buFont typeface="Arial" panose="020B0604020202020204" pitchFamily="34" charset="0"/>
              <a:buChar char="•"/>
            </a:pPr>
            <a:r>
              <a:rPr lang="en-US" sz="1200" b="1" dirty="0"/>
              <a:t>Vague / Generic Job Descriptions &amp; Titles</a:t>
            </a:r>
          </a:p>
          <a:p>
            <a:r>
              <a:rPr lang="en-US" sz="1200" dirty="0"/>
              <a:t>               - Using generic job titles (“Senior Developer”, “Marketing Guru”) or buzzword-heavy language makes it hard for candidates to self-assess fit.</a:t>
            </a:r>
          </a:p>
          <a:p>
            <a:r>
              <a:rPr lang="en-US" sz="1200" dirty="0"/>
              <a:t>               - Internal jargon, acronyms, or overly technical terms can make the posting confusing for external candidates.</a:t>
            </a:r>
          </a:p>
          <a:p>
            <a:pPr marL="285750" indent="-285750">
              <a:buFont typeface="Arial" panose="020B0604020202020204" pitchFamily="34" charset="0"/>
              <a:buChar char="•"/>
            </a:pPr>
            <a:r>
              <a:rPr lang="en-US" sz="1200" b="1" dirty="0"/>
              <a:t>Missing or Weak Call-to-Action / Application Process Clarity</a:t>
            </a:r>
          </a:p>
          <a:p>
            <a:r>
              <a:rPr lang="en-US" sz="1200" dirty="0"/>
              <a:t>               - Some ads don’t clearly state what an applicant should do next. Include “Apply here,” “Submit your resume + portfolio,” etc.</a:t>
            </a:r>
          </a:p>
          <a:p>
            <a:r>
              <a:rPr lang="en-US" sz="1200" dirty="0"/>
              <a:t>               - Overly complex application flows (too many pre-screening tasks or lengthy forms) deter candidates.</a:t>
            </a:r>
          </a:p>
          <a:p>
            <a:pPr marL="285750" indent="-285750">
              <a:buFont typeface="Arial" panose="020B0604020202020204" pitchFamily="34" charset="0"/>
              <a:buChar char="•"/>
            </a:pPr>
            <a:r>
              <a:rPr lang="en-US" sz="1200" b="1" dirty="0"/>
              <a:t>Possibility of “Ghost Jobs”</a:t>
            </a:r>
          </a:p>
          <a:p>
            <a:r>
              <a:rPr lang="en-US" sz="1200" dirty="0"/>
              <a:t>               - Some employers post “ghost jobs” — ads for roles that may not really exist or are not actively hiring — which wastes applicants’ time.</a:t>
            </a:r>
          </a:p>
          <a:p>
            <a:r>
              <a:rPr lang="en-US" sz="1200" dirty="0"/>
              <a:t>               - These often have vague job descriptions, no timeline, or are repeatedly reposted.</a:t>
            </a:r>
          </a:p>
        </p:txBody>
      </p:sp>
      <p:sp>
        <p:nvSpPr>
          <p:cNvPr id="7" name="TextBox 6">
            <a:extLst>
              <a:ext uri="{FF2B5EF4-FFF2-40B4-BE49-F238E27FC236}">
                <a16:creationId xmlns:a16="http://schemas.microsoft.com/office/drawing/2014/main" id="{889ABF12-33B1-B2C7-66DA-AB95E35B3A57}"/>
              </a:ext>
            </a:extLst>
          </p:cNvPr>
          <p:cNvSpPr txBox="1"/>
          <p:nvPr/>
        </p:nvSpPr>
        <p:spPr>
          <a:xfrm>
            <a:off x="6209394" y="1432375"/>
            <a:ext cx="5839732" cy="4801314"/>
          </a:xfrm>
          <a:prstGeom prst="rect">
            <a:avLst/>
          </a:prstGeom>
          <a:noFill/>
          <a:ln>
            <a:noFill/>
          </a:ln>
        </p:spPr>
        <p:txBody>
          <a:bodyPr wrap="square" lIns="0" tIns="0" rIns="0" bIns="0" rtlCol="0">
            <a:spAutoFit/>
          </a:bodyPr>
          <a:lstStyle/>
          <a:p>
            <a:pPr marL="171450" indent="-171450">
              <a:buFont typeface="Arial" panose="020B0604020202020204" pitchFamily="34" charset="0"/>
              <a:buChar char="•"/>
            </a:pPr>
            <a:r>
              <a:rPr lang="en-US" sz="1200" b="1" dirty="0"/>
              <a:t>Not Researching or Asking About Compensation &amp; Expectations</a:t>
            </a:r>
          </a:p>
          <a:p>
            <a:r>
              <a:rPr lang="en-US" sz="1200" dirty="0"/>
              <a:t>             - Given that many job ads are vague, applicants sometimes accept that ambiguity rather than proactively asking for a pay range or understanding the total compensation package.</a:t>
            </a:r>
          </a:p>
          <a:p>
            <a:r>
              <a:rPr lang="en-US" sz="1200" dirty="0"/>
              <a:t>             - They should feel empowered to clarify compensation expectations during early conversations.</a:t>
            </a:r>
          </a:p>
          <a:p>
            <a:pPr marL="171450" indent="-171450">
              <a:buFont typeface="Arial" panose="020B0604020202020204" pitchFamily="34" charset="0"/>
              <a:buChar char="•"/>
            </a:pPr>
            <a:r>
              <a:rPr lang="en-US" sz="1200" b="1" dirty="0"/>
              <a:t>Skill Relevance vs. “Wish-List” Skills</a:t>
            </a:r>
          </a:p>
          <a:p>
            <a:r>
              <a:rPr lang="en-US" sz="1200" dirty="0"/>
              <a:t>             - Candidates often apply without emphasizing the relevant core skills that the company needs, especially if the job description lists many skills.</a:t>
            </a:r>
          </a:p>
          <a:p>
            <a:r>
              <a:rPr lang="en-US" sz="1200" dirty="0"/>
              <a:t>             - Focusing on key competencies (rather than trying to check every box) makes an application stronger.</a:t>
            </a:r>
          </a:p>
          <a:p>
            <a:pPr marL="171450" indent="-171450">
              <a:buFont typeface="Arial" panose="020B0604020202020204" pitchFamily="34" charset="0"/>
              <a:buChar char="•"/>
            </a:pPr>
            <a:r>
              <a:rPr lang="en-US" sz="1200" b="1" dirty="0"/>
              <a:t>Project / Portfolio Visibility</a:t>
            </a:r>
          </a:p>
          <a:p>
            <a:r>
              <a:rPr lang="en-US" sz="1200" dirty="0"/>
              <a:t>             - Applicants do better when they showcase real projects, publicly share their work, or build a portfolio. This demonstrates progress, not just potential.</a:t>
            </a:r>
          </a:p>
          <a:p>
            <a:r>
              <a:rPr lang="en-US" sz="1200" dirty="0"/>
              <a:t>             - Regularly updating LinkedIn, GitHub, or a personal blog with learning progress, side projects, or relevant experiments helps.</a:t>
            </a:r>
          </a:p>
          <a:p>
            <a:pPr marL="171450" indent="-171450">
              <a:buFont typeface="Arial" panose="020B0604020202020204" pitchFamily="34" charset="0"/>
              <a:buChar char="•"/>
            </a:pPr>
            <a:r>
              <a:rPr lang="en-US" sz="1200" b="1" dirty="0"/>
              <a:t>Networking and Communication</a:t>
            </a:r>
          </a:p>
          <a:p>
            <a:r>
              <a:rPr lang="en-US" sz="1200" dirty="0"/>
              <a:t>             - Rather than just applying through job boards, following up with hiring managers or recruiters, and building genuine relationships can make a big difference.</a:t>
            </a:r>
          </a:p>
          <a:p>
            <a:r>
              <a:rPr lang="en-US" sz="1200" dirty="0"/>
              <a:t>             - Engaging in communities (meetups, industry events, Slack / Discord groups) helps applicants get on company radars even when job posts are weak.</a:t>
            </a:r>
          </a:p>
          <a:p>
            <a:pPr marL="171450" indent="-171450">
              <a:buFont typeface="Arial" panose="020B0604020202020204" pitchFamily="34" charset="0"/>
              <a:buChar char="•"/>
            </a:pPr>
            <a:r>
              <a:rPr lang="en-US" sz="1200" b="1" dirty="0"/>
              <a:t>Understanding the “Red Flags” in Job Posts</a:t>
            </a:r>
          </a:p>
          <a:p>
            <a:r>
              <a:rPr lang="en-US" sz="1200" dirty="0"/>
              <a:t>             - Candidates should be aware of signs like no salary, very vague requirements, or repeatedly reposted roles (possible ghost jobs) — and interpret them cautiously.</a:t>
            </a:r>
          </a:p>
          <a:p>
            <a:r>
              <a:rPr lang="en-US" sz="1200" dirty="0"/>
              <a:t>             - They should prepare to ask clarifying questions in interviews: e.g., “What is the salary band?” or “Is remote work flexible or mandatory on site?”</a:t>
            </a:r>
          </a:p>
        </p:txBody>
      </p:sp>
      <p:cxnSp>
        <p:nvCxnSpPr>
          <p:cNvPr id="12" name="Straight Connector 11">
            <a:extLst>
              <a:ext uri="{FF2B5EF4-FFF2-40B4-BE49-F238E27FC236}">
                <a16:creationId xmlns:a16="http://schemas.microsoft.com/office/drawing/2014/main" id="{06C8BF8B-FD37-8685-6799-E2EA3757B92D}"/>
              </a:ext>
            </a:extLst>
          </p:cNvPr>
          <p:cNvCxnSpPr>
            <a:stCxn id="116" idx="0"/>
          </p:cNvCxnSpPr>
          <p:nvPr/>
        </p:nvCxnSpPr>
        <p:spPr>
          <a:xfrm>
            <a:off x="6073891" y="809625"/>
            <a:ext cx="22109" cy="6048375"/>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1EA5C642-A961-F32D-0E1D-EB5B056A49D0}"/>
              </a:ext>
            </a:extLst>
          </p:cNvPr>
          <p:cNvSpPr/>
          <p:nvPr/>
        </p:nvSpPr>
        <p:spPr>
          <a:xfrm>
            <a:off x="1996583" y="805095"/>
            <a:ext cx="2132315" cy="461665"/>
          </a:xfrm>
          <a:prstGeom prst="rect">
            <a:avLst/>
          </a:prstGeom>
          <a:noFill/>
        </p:spPr>
        <p:txBody>
          <a:bodyPr wrap="none" lIns="91440" tIns="45720" rIns="91440" bIns="45720">
            <a:spAutoFit/>
          </a:bodyPr>
          <a:lstStyle/>
          <a:p>
            <a:pPr algn="ctr"/>
            <a:r>
              <a:rPr lang="en-US" sz="24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For Companies</a:t>
            </a:r>
          </a:p>
        </p:txBody>
      </p:sp>
      <p:sp>
        <p:nvSpPr>
          <p:cNvPr id="16" name="Rectangle 15">
            <a:extLst>
              <a:ext uri="{FF2B5EF4-FFF2-40B4-BE49-F238E27FC236}">
                <a16:creationId xmlns:a16="http://schemas.microsoft.com/office/drawing/2014/main" id="{5874B188-20FB-BF1B-457C-2DDCA1BA7A17}"/>
              </a:ext>
            </a:extLst>
          </p:cNvPr>
          <p:cNvSpPr/>
          <p:nvPr/>
        </p:nvSpPr>
        <p:spPr>
          <a:xfrm>
            <a:off x="8357254" y="808408"/>
            <a:ext cx="1544012" cy="461665"/>
          </a:xfrm>
          <a:prstGeom prst="rect">
            <a:avLst/>
          </a:prstGeom>
          <a:noFill/>
        </p:spPr>
        <p:txBody>
          <a:bodyPr wrap="none" lIns="91440" tIns="45720" rIns="91440" bIns="45720">
            <a:spAutoFit/>
          </a:bodyPr>
          <a:lstStyle/>
          <a:p>
            <a:pPr algn="ctr"/>
            <a:r>
              <a:rPr lang="en-US" sz="24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For Seeker</a:t>
            </a:r>
          </a:p>
        </p:txBody>
      </p:sp>
    </p:spTree>
    <p:extLst>
      <p:ext uri="{BB962C8B-B14F-4D97-AF65-F5344CB8AC3E}">
        <p14:creationId xmlns:p14="http://schemas.microsoft.com/office/powerpoint/2010/main" val="26590016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7868557-6CCD-DD57-587A-35934F716FF7}"/>
            </a:ext>
          </a:extLst>
        </p:cNvPr>
        <p:cNvGrpSpPr/>
        <p:nvPr/>
      </p:nvGrpSpPr>
      <p:grpSpPr>
        <a:xfrm>
          <a:off x="0" y="0"/>
          <a:ext cx="0" cy="0"/>
          <a:chOff x="0" y="0"/>
          <a:chExt cx="0" cy="0"/>
        </a:xfrm>
      </p:grpSpPr>
      <p:sp useBgFill="1">
        <p:nvSpPr>
          <p:cNvPr id="219" name="Rectangle 218">
            <a:extLst>
              <a:ext uri="{FF2B5EF4-FFF2-40B4-BE49-F238E27FC236}">
                <a16:creationId xmlns:a16="http://schemas.microsoft.com/office/drawing/2014/main" id="{C5695C67-A560-FFA0-0468-E63589E4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ight Triangle 222">
            <a:extLst>
              <a:ext uri="{FF2B5EF4-FFF2-40B4-BE49-F238E27FC236}">
                <a16:creationId xmlns:a16="http://schemas.microsoft.com/office/drawing/2014/main" id="{F8331002-50E6-B8DD-D767-DE22D231E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5" name="Rectangle 224">
            <a:extLst>
              <a:ext uri="{FF2B5EF4-FFF2-40B4-BE49-F238E27FC236}">
                <a16:creationId xmlns:a16="http://schemas.microsoft.com/office/drawing/2014/main" id="{690AF903-C803-0E30-CF4A-193880914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3" y="623275"/>
            <a:ext cx="401217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itle 39" hidden="1">
            <a:extLst>
              <a:ext uri="{FF2B5EF4-FFF2-40B4-BE49-F238E27FC236}">
                <a16:creationId xmlns:a16="http://schemas.microsoft.com/office/drawing/2014/main" id="{43476510-C8E6-21AD-D10A-69E891B0A6BC}"/>
              </a:ext>
            </a:extLst>
          </p:cNvPr>
          <p:cNvSpPr>
            <a:spLocks noGrp="1"/>
          </p:cNvSpPr>
          <p:nvPr>
            <p:ph type="title"/>
          </p:nvPr>
        </p:nvSpPr>
        <p:spPr/>
        <p:txBody>
          <a:bodyPr/>
          <a:lstStyle/>
          <a:p>
            <a:r>
              <a:rPr lang="en-US" dirty="0"/>
              <a:t>Slide 8</a:t>
            </a:r>
          </a:p>
        </p:txBody>
      </p:sp>
      <p:sp>
        <p:nvSpPr>
          <p:cNvPr id="195" name="TextBox 194">
            <a:extLst>
              <a:ext uri="{FF2B5EF4-FFF2-40B4-BE49-F238E27FC236}">
                <a16:creationId xmlns:a16="http://schemas.microsoft.com/office/drawing/2014/main" id="{052A47D3-05CB-CEAB-A3C4-C1C5E73EF462}"/>
              </a:ext>
            </a:extLst>
          </p:cNvPr>
          <p:cNvSpPr txBox="1"/>
          <p:nvPr/>
        </p:nvSpPr>
        <p:spPr>
          <a:xfrm>
            <a:off x="7694081" y="841893"/>
            <a:ext cx="3669931" cy="4431983"/>
          </a:xfrm>
          <a:prstGeom prst="rect">
            <a:avLst/>
          </a:prstGeom>
          <a:noFill/>
        </p:spPr>
        <p:txBody>
          <a:bodyPr wrap="square" lIns="0" tIns="0" rIns="0" bIns="0" rtlCol="0">
            <a:spAutoFit/>
          </a:bodyPr>
          <a:lstStyle>
            <a:defPPr>
              <a:defRPr lang="en-US"/>
            </a:defPPr>
            <a:lvl1pPr algn="ctr">
              <a:defRPr sz="1600">
                <a:solidFill>
                  <a:schemeClr val="bg1"/>
                </a:solidFill>
              </a:defRPr>
            </a:lvl1pPr>
          </a:lstStyle>
          <a:p>
            <a:pPr marL="285750" indent="-285750" algn="l">
              <a:buFont typeface="Arial" panose="020B0604020202020204" pitchFamily="34" charset="0"/>
              <a:buChar char="•"/>
            </a:pPr>
            <a:r>
              <a:rPr lang="en-US" dirty="0">
                <a:solidFill>
                  <a:srgbClr val="30353F"/>
                </a:solidFill>
              </a:rPr>
              <a:t>Continuously build and showcase relevant skills: Use projects, public portfolios, and open-source work to validate your abilities.</a:t>
            </a:r>
          </a:p>
          <a:p>
            <a:pPr marL="285750" indent="-285750" algn="l">
              <a:buFont typeface="Arial" panose="020B0604020202020204" pitchFamily="34" charset="0"/>
              <a:buChar char="•"/>
            </a:pPr>
            <a:r>
              <a:rPr lang="en-US" dirty="0">
                <a:solidFill>
                  <a:srgbClr val="30353F"/>
                </a:solidFill>
              </a:rPr>
              <a:t>Be proactive about compensation discussions: Ask for clarification early; don’t guess or undervalue yourself.</a:t>
            </a:r>
          </a:p>
          <a:p>
            <a:pPr marL="285750" indent="-285750" algn="l">
              <a:buFont typeface="Arial" panose="020B0604020202020204" pitchFamily="34" charset="0"/>
              <a:buChar char="•"/>
            </a:pPr>
            <a:r>
              <a:rPr lang="en-US" dirty="0">
                <a:solidFill>
                  <a:srgbClr val="30353F"/>
                </a:solidFill>
              </a:rPr>
              <a:t>Follow up and network: Don’t rely solely on job boards — reach out to recruiters, hiring managers, or community contacts.</a:t>
            </a:r>
          </a:p>
          <a:p>
            <a:pPr marL="285750" indent="-285750" algn="l">
              <a:buFont typeface="Arial" panose="020B0604020202020204" pitchFamily="34" charset="0"/>
              <a:buChar char="•"/>
            </a:pPr>
            <a:r>
              <a:rPr lang="en-US" dirty="0">
                <a:solidFill>
                  <a:srgbClr val="30353F"/>
                </a:solidFill>
              </a:rPr>
              <a:t>Be discerning about job posts: Learn to spot red flags (no salary, vague role, ghost job indicators) and ask questions.</a:t>
            </a:r>
          </a:p>
          <a:p>
            <a:pPr marL="285750" indent="-285750" algn="l">
              <a:buFont typeface="Arial" panose="020B0604020202020204" pitchFamily="34" charset="0"/>
              <a:buChar char="•"/>
            </a:pPr>
            <a:r>
              <a:rPr lang="en-US" dirty="0">
                <a:solidFill>
                  <a:srgbClr val="30353F"/>
                </a:solidFill>
              </a:rPr>
              <a:t>Keep learning and sharing: Document your progress (blogs, LinkedIn posts, GitHub), which helps you stand out and shows commitment to growth.</a:t>
            </a:r>
          </a:p>
        </p:txBody>
      </p:sp>
      <p:sp>
        <p:nvSpPr>
          <p:cNvPr id="2" name="Rectangle 1">
            <a:extLst>
              <a:ext uri="{FF2B5EF4-FFF2-40B4-BE49-F238E27FC236}">
                <a16:creationId xmlns:a16="http://schemas.microsoft.com/office/drawing/2014/main" id="{D8DF9458-B92A-5A22-EBD1-B80AF81F3D1B}"/>
              </a:ext>
            </a:extLst>
          </p:cNvPr>
          <p:cNvSpPr/>
          <p:nvPr/>
        </p:nvSpPr>
        <p:spPr>
          <a:xfrm>
            <a:off x="2772846" y="623275"/>
            <a:ext cx="4012173" cy="5607882"/>
          </a:xfrm>
          <a:prstGeom prst="rect">
            <a:avLst/>
          </a:prstGeom>
          <a:noFill/>
          <a:ln w="158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65655E92-E38A-D51E-C112-C8072E6618B0}"/>
              </a:ext>
            </a:extLst>
          </p:cNvPr>
          <p:cNvSpPr/>
          <p:nvPr/>
        </p:nvSpPr>
        <p:spPr>
          <a:xfrm rot="16200000">
            <a:off x="-1199489" y="3000778"/>
            <a:ext cx="4762842" cy="707886"/>
          </a:xfrm>
          <a:prstGeom prst="rect">
            <a:avLst/>
          </a:prstGeom>
          <a:noFill/>
        </p:spPr>
        <p:txBody>
          <a:bodyPr wrap="none" lIns="91440" tIns="45720" rIns="91440" bIns="45720">
            <a:spAutoFit/>
          </a:bodyPr>
          <a:lstStyle/>
          <a:p>
            <a:pPr algn="ctr"/>
            <a:r>
              <a:rPr lang="en-US" sz="4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RECCOMENDATIONS</a:t>
            </a:r>
          </a:p>
        </p:txBody>
      </p:sp>
      <p:sp>
        <p:nvSpPr>
          <p:cNvPr id="5" name="TextBox 4">
            <a:extLst>
              <a:ext uri="{FF2B5EF4-FFF2-40B4-BE49-F238E27FC236}">
                <a16:creationId xmlns:a16="http://schemas.microsoft.com/office/drawing/2014/main" id="{CAC6FEF0-2043-8B22-8016-1D1E5413C0B5}"/>
              </a:ext>
            </a:extLst>
          </p:cNvPr>
          <p:cNvSpPr txBox="1"/>
          <p:nvPr/>
        </p:nvSpPr>
        <p:spPr>
          <a:xfrm>
            <a:off x="2943964" y="841893"/>
            <a:ext cx="3669931" cy="5170646"/>
          </a:xfrm>
          <a:prstGeom prst="rect">
            <a:avLst/>
          </a:prstGeom>
          <a:noFill/>
        </p:spPr>
        <p:txBody>
          <a:bodyPr wrap="square" lIns="0" tIns="0" rIns="0" bIns="0" rtlCol="0">
            <a:spAutoFit/>
          </a:bodyPr>
          <a:lstStyle>
            <a:defPPr>
              <a:defRPr lang="en-US"/>
            </a:defPPr>
            <a:lvl1pPr algn="ctr">
              <a:defRPr sz="1600">
                <a:solidFill>
                  <a:schemeClr val="bg1"/>
                </a:solidFill>
              </a:defRPr>
            </a:lvl1pPr>
          </a:lstStyle>
          <a:p>
            <a:pPr marL="285750" indent="-285750" algn="l">
              <a:buFont typeface="Arial" panose="020B0604020202020204" pitchFamily="34" charset="0"/>
              <a:buChar char="•"/>
            </a:pPr>
            <a:r>
              <a:rPr lang="en-US" dirty="0">
                <a:solidFill>
                  <a:srgbClr val="30353F"/>
                </a:solidFill>
              </a:rPr>
              <a:t>Include a clear salary range: Not just “competitive,” but a realistic band or at least a base + upside.</a:t>
            </a:r>
          </a:p>
          <a:p>
            <a:pPr marL="285750" indent="-285750" algn="l">
              <a:buFont typeface="Arial" panose="020B0604020202020204" pitchFamily="34" charset="0"/>
              <a:buChar char="•"/>
            </a:pPr>
            <a:r>
              <a:rPr lang="en-US" dirty="0">
                <a:solidFill>
                  <a:srgbClr val="30353F"/>
                </a:solidFill>
              </a:rPr>
              <a:t>Use a streamlined “easy apply” flow: Make applying simple if your goal is volume and quality.</a:t>
            </a:r>
          </a:p>
          <a:p>
            <a:pPr marL="285750" indent="-285750" algn="l">
              <a:buFont typeface="Arial" panose="020B0604020202020204" pitchFamily="34" charset="0"/>
              <a:buChar char="•"/>
            </a:pPr>
            <a:r>
              <a:rPr lang="en-US" dirty="0">
                <a:solidFill>
                  <a:srgbClr val="30353F"/>
                </a:solidFill>
              </a:rPr>
              <a:t>Be specific about skills &amp; responsibilities: Highlight core, truly required skills, and distinguish them from “nice-to-haves.”</a:t>
            </a:r>
          </a:p>
          <a:p>
            <a:pPr marL="285750" indent="-285750" algn="l">
              <a:buFont typeface="Arial" panose="020B0604020202020204" pitchFamily="34" charset="0"/>
              <a:buChar char="•"/>
            </a:pPr>
            <a:r>
              <a:rPr lang="en-US" dirty="0">
                <a:solidFill>
                  <a:srgbClr val="30353F"/>
                </a:solidFill>
              </a:rPr>
              <a:t>Be transparent about location or relocation expectations: If most roles are in one city, clarify if remote or relocation is possible.</a:t>
            </a:r>
          </a:p>
          <a:p>
            <a:pPr marL="285750" indent="-285750" algn="l">
              <a:buFont typeface="Arial" panose="020B0604020202020204" pitchFamily="34" charset="0"/>
              <a:buChar char="•"/>
            </a:pPr>
            <a:r>
              <a:rPr lang="en-US" dirty="0">
                <a:solidFill>
                  <a:srgbClr val="30353F"/>
                </a:solidFill>
              </a:rPr>
              <a:t>Show your culture: Use language that reflects your company’s values; talk about diversity, career growth, benefits.</a:t>
            </a:r>
          </a:p>
          <a:p>
            <a:pPr marL="285750" indent="-285750" algn="l">
              <a:buFont typeface="Arial" panose="020B0604020202020204" pitchFamily="34" charset="0"/>
              <a:buChar char="•"/>
            </a:pPr>
            <a:r>
              <a:rPr lang="en-US" dirty="0">
                <a:solidFill>
                  <a:srgbClr val="30353F"/>
                </a:solidFill>
              </a:rPr>
              <a:t>Avoid ghost postings: Ensure roles are real, budgeted, and you intend to hire — otherwise, you waste candidate trust.</a:t>
            </a:r>
          </a:p>
        </p:txBody>
      </p:sp>
      <p:sp>
        <p:nvSpPr>
          <p:cNvPr id="6" name="Rectangle 5">
            <a:extLst>
              <a:ext uri="{FF2B5EF4-FFF2-40B4-BE49-F238E27FC236}">
                <a16:creationId xmlns:a16="http://schemas.microsoft.com/office/drawing/2014/main" id="{3C9559E5-2189-743E-253B-59B1807DCA63}"/>
              </a:ext>
            </a:extLst>
          </p:cNvPr>
          <p:cNvSpPr/>
          <p:nvPr/>
        </p:nvSpPr>
        <p:spPr>
          <a:xfrm>
            <a:off x="3226262" y="-23056"/>
            <a:ext cx="3105337" cy="646331"/>
          </a:xfrm>
          <a:prstGeom prst="rect">
            <a:avLst/>
          </a:prstGeom>
          <a:noFill/>
        </p:spPr>
        <p:txBody>
          <a:bodyPr wrap="none" lIns="91440" tIns="45720" rIns="91440" bIns="45720">
            <a:spAutoFit/>
          </a:bodyPr>
          <a:lstStyle/>
          <a:p>
            <a:pPr algn="ctr"/>
            <a:r>
              <a:rPr lang="en-US" sz="36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For Companies</a:t>
            </a:r>
          </a:p>
        </p:txBody>
      </p:sp>
      <p:sp>
        <p:nvSpPr>
          <p:cNvPr id="8" name="Rectangle 7">
            <a:extLst>
              <a:ext uri="{FF2B5EF4-FFF2-40B4-BE49-F238E27FC236}">
                <a16:creationId xmlns:a16="http://schemas.microsoft.com/office/drawing/2014/main" id="{C31EF4C6-E6A1-2E70-7EFC-4050944C687F}"/>
              </a:ext>
            </a:extLst>
          </p:cNvPr>
          <p:cNvSpPr/>
          <p:nvPr/>
        </p:nvSpPr>
        <p:spPr>
          <a:xfrm>
            <a:off x="8415600" y="-23056"/>
            <a:ext cx="2226893" cy="646331"/>
          </a:xfrm>
          <a:prstGeom prst="rect">
            <a:avLst/>
          </a:prstGeom>
          <a:noFill/>
        </p:spPr>
        <p:txBody>
          <a:bodyPr wrap="none" lIns="91440" tIns="45720" rIns="91440" bIns="45720">
            <a:spAutoFit/>
          </a:bodyPr>
          <a:lstStyle/>
          <a:p>
            <a:pPr algn="ctr"/>
            <a:r>
              <a:rPr lang="en-US" sz="36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For Seeker</a:t>
            </a:r>
          </a:p>
        </p:txBody>
      </p:sp>
    </p:spTree>
    <p:extLst>
      <p:ext uri="{BB962C8B-B14F-4D97-AF65-F5344CB8AC3E}">
        <p14:creationId xmlns:p14="http://schemas.microsoft.com/office/powerpoint/2010/main" val="2697870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C183D7F6-B498-43B3-948B-1728B52AA6E4}">
                <adec:decorative xmlns:adec="http://schemas.microsoft.com/office/drawing/2017/decorative" val="1"/>
              </a:ext>
            </a:extLst>
          </p:cNvPr>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C183D7F6-B498-43B3-948B-1728B52AA6E4}">
                <adec:decorative xmlns:adec="http://schemas.microsoft.com/office/drawing/2017/decorative" val="1"/>
              </a:ext>
            </a:extLst>
          </p:cNvPr>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5311332" y="165381"/>
            <a:ext cx="1569340"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Context</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sp>
        <p:nvSpPr>
          <p:cNvPr id="3" name="TextBox 2">
            <a:extLst>
              <a:ext uri="{FF2B5EF4-FFF2-40B4-BE49-F238E27FC236}">
                <a16:creationId xmlns:a16="http://schemas.microsoft.com/office/drawing/2014/main" id="{010579F9-F915-8B4D-9654-106757BEB75D}"/>
              </a:ext>
            </a:extLst>
          </p:cNvPr>
          <p:cNvSpPr txBox="1"/>
          <p:nvPr/>
        </p:nvSpPr>
        <p:spPr>
          <a:xfrm>
            <a:off x="284671" y="1028343"/>
            <a:ext cx="11602529" cy="5355312"/>
          </a:xfrm>
          <a:prstGeom prst="rect">
            <a:avLst/>
          </a:prstGeom>
          <a:noFill/>
        </p:spPr>
        <p:txBody>
          <a:bodyPr wrap="square" rtlCol="0">
            <a:spAutoFit/>
          </a:bodyPr>
          <a:lstStyle/>
          <a:p>
            <a:r>
              <a:rPr lang="en-US" dirty="0"/>
              <a:t>This analysis is based on a compiled dataset of job postings, industry salaries, skill requirements, and hiring trends across Indian job market today. The primary objective is to understand the </a:t>
            </a:r>
            <a:r>
              <a:rPr lang="en-US" b="1" dirty="0"/>
              <a:t>current job market landscape</a:t>
            </a:r>
            <a:r>
              <a:rPr lang="en-US" dirty="0"/>
              <a:t>, with a focus on the relationship between </a:t>
            </a:r>
            <a:r>
              <a:rPr lang="en-US" b="1" dirty="0"/>
              <a:t>experience levels, salary patterns, skill demand, and hiring concentration</a:t>
            </a:r>
            <a:r>
              <a:rPr lang="en-US" dirty="0"/>
              <a:t>.</a:t>
            </a:r>
          </a:p>
          <a:p>
            <a:endParaRPr lang="en-US" dirty="0"/>
          </a:p>
          <a:p>
            <a:r>
              <a:rPr lang="en-US" dirty="0"/>
              <a:t>By visualizing distributions across experience categories, average salaries by industry, top in-demand skills, and the companies/locations driving the most hiring, this study provides a comprehensive overview of how the job market behaves today. These insights can help job seekers, recruiters, and organizations identify the most promising industries, the skills that matter most, and the competitive dynamics shaping talent acquisition.</a:t>
            </a:r>
          </a:p>
          <a:p>
            <a:endParaRPr lang="en-US" dirty="0"/>
          </a:p>
          <a:p>
            <a:r>
              <a:rPr lang="en-US" dirty="0"/>
              <a:t>The charts included in this analysis collectively illustrate:</a:t>
            </a:r>
          </a:p>
          <a:p>
            <a:pPr marL="742950" lvl="1" indent="-285750">
              <a:buFont typeface="Arial" panose="020B0604020202020204" pitchFamily="34" charset="0"/>
              <a:buChar char="•"/>
            </a:pPr>
            <a:r>
              <a:rPr lang="en-US" dirty="0"/>
              <a:t>How job roles are distributed across experience levels</a:t>
            </a:r>
          </a:p>
          <a:p>
            <a:pPr marL="742950" lvl="1" indent="-285750">
              <a:buFont typeface="Arial" panose="020B0604020202020204" pitchFamily="34" charset="0"/>
              <a:buChar char="•"/>
            </a:pPr>
            <a:r>
              <a:rPr lang="en-US" dirty="0"/>
              <a:t>Which industries and companies offer the highest salaries</a:t>
            </a:r>
          </a:p>
          <a:p>
            <a:pPr marL="742950" lvl="1" indent="-285750">
              <a:buFont typeface="Arial" panose="020B0604020202020204" pitchFamily="34" charset="0"/>
              <a:buChar char="•"/>
            </a:pPr>
            <a:r>
              <a:rPr lang="en-US" dirty="0"/>
              <a:t>What skills are in greatest demand</a:t>
            </a:r>
          </a:p>
          <a:p>
            <a:pPr marL="742950" lvl="1" indent="-285750">
              <a:buFont typeface="Arial" panose="020B0604020202020204" pitchFamily="34" charset="0"/>
              <a:buChar char="•"/>
            </a:pPr>
            <a:r>
              <a:rPr lang="en-US" dirty="0"/>
              <a:t>Which employers and locations are hiring most actively</a:t>
            </a:r>
          </a:p>
          <a:p>
            <a:pPr marL="742950" lvl="1" indent="-285750">
              <a:buFont typeface="Arial" panose="020B0604020202020204" pitchFamily="34" charset="0"/>
              <a:buChar char="•"/>
            </a:pPr>
            <a:r>
              <a:rPr lang="en-US" dirty="0"/>
              <a:t>How skill expectations evolve with experience</a:t>
            </a:r>
          </a:p>
          <a:p>
            <a:pPr lvl="1"/>
            <a:endParaRPr lang="en-US" dirty="0"/>
          </a:p>
          <a:p>
            <a:r>
              <a:rPr lang="en-US" dirty="0"/>
              <a:t>Overall, we will set the foundation for evaluating workforce patterns and identifying opportunities for career planning, recruitment strategy, and market positioning.</a:t>
            </a:r>
          </a:p>
          <a:p>
            <a:endParaRPr lang="en-IN" dirty="0"/>
          </a:p>
        </p:txBody>
      </p:sp>
      <p:sp>
        <p:nvSpPr>
          <p:cNvPr id="4" name="Freeform 19">
            <a:extLst>
              <a:ext uri="{FF2B5EF4-FFF2-40B4-BE49-F238E27FC236}">
                <a16:creationId xmlns:a16="http://schemas.microsoft.com/office/drawing/2014/main" id="{165AA9FC-8E7A-A7D9-D19D-F38689DCCEA9}"/>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5" name="TextBox 4">
            <a:extLst>
              <a:ext uri="{FF2B5EF4-FFF2-40B4-BE49-F238E27FC236}">
                <a16:creationId xmlns:a16="http://schemas.microsoft.com/office/drawing/2014/main" id="{F7459CD9-BDC3-F4CF-A224-F50CE7EAE1CF}"/>
              </a:ext>
            </a:extLst>
          </p:cNvPr>
          <p:cNvSpPr txBox="1"/>
          <p:nvPr/>
        </p:nvSpPr>
        <p:spPr>
          <a:xfrm>
            <a:off x="11907454" y="6481180"/>
            <a:ext cx="248786" cy="307777"/>
          </a:xfrm>
          <a:prstGeom prst="rect">
            <a:avLst/>
          </a:prstGeom>
          <a:noFill/>
        </p:spPr>
        <p:txBody>
          <a:bodyPr wrap="none" rtlCol="0">
            <a:spAutoFit/>
          </a:bodyPr>
          <a:lstStyle/>
          <a:p>
            <a:r>
              <a:rPr lang="en-US" sz="1400" b="1" dirty="0">
                <a:solidFill>
                  <a:schemeClr val="bg1"/>
                </a:solidFill>
              </a:rPr>
              <a:t>1</a:t>
            </a:r>
          </a:p>
        </p:txBody>
      </p:sp>
    </p:spTree>
    <p:extLst>
      <p:ext uri="{BB962C8B-B14F-4D97-AF65-F5344CB8AC3E}">
        <p14:creationId xmlns:p14="http://schemas.microsoft.com/office/powerpoint/2010/main" val="3041316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80E726-A18B-4D97-7E42-5722BFA9BFD6}"/>
            </a:ext>
          </a:extLst>
        </p:cNvPr>
        <p:cNvGrpSpPr/>
        <p:nvPr/>
      </p:nvGrpSpPr>
      <p:grpSpPr>
        <a:xfrm>
          <a:off x="0" y="0"/>
          <a:ext cx="0" cy="0"/>
          <a:chOff x="0" y="0"/>
          <a:chExt cx="0" cy="0"/>
        </a:xfrm>
      </p:grpSpPr>
      <p:sp>
        <p:nvSpPr>
          <p:cNvPr id="110" name="TextBox 109">
            <a:extLst>
              <a:ext uri="{FF2B5EF4-FFF2-40B4-BE49-F238E27FC236}">
                <a16:creationId xmlns:a16="http://schemas.microsoft.com/office/drawing/2014/main" id="{C62A0947-B654-30B0-C2C6-70D2FC8D702B}"/>
              </a:ext>
            </a:extLst>
          </p:cNvPr>
          <p:cNvSpPr txBox="1"/>
          <p:nvPr/>
        </p:nvSpPr>
        <p:spPr>
          <a:xfrm>
            <a:off x="3763636" y="165381"/>
            <a:ext cx="4664740"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Distribution wise Market</a:t>
            </a:r>
          </a:p>
        </p:txBody>
      </p:sp>
      <p:sp>
        <p:nvSpPr>
          <p:cNvPr id="140" name="Rectangle 139">
            <a:extLst>
              <a:ext uri="{FF2B5EF4-FFF2-40B4-BE49-F238E27FC236}">
                <a16:creationId xmlns:a16="http://schemas.microsoft.com/office/drawing/2014/main" id="{25A1BC09-0526-8B31-BA99-0CCE697EEF1F}"/>
              </a:ext>
              <a:ext uri="{C183D7F6-B498-43B3-948B-1728B52AA6E4}">
                <adec:decorative xmlns:adec="http://schemas.microsoft.com/office/drawing/2017/decorative" val="1"/>
              </a:ext>
            </a:extLst>
          </p:cNvPr>
          <p:cNvSpPr/>
          <p:nvPr/>
        </p:nvSpPr>
        <p:spPr>
          <a:xfrm>
            <a:off x="1048652" y="1067217"/>
            <a:ext cx="10094695" cy="542817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TextBox 134">
            <a:extLst>
              <a:ext uri="{FF2B5EF4-FFF2-40B4-BE49-F238E27FC236}">
                <a16:creationId xmlns:a16="http://schemas.microsoft.com/office/drawing/2014/main" id="{4160FCAA-68AA-C633-6EBD-C5F62F5C8623}"/>
              </a:ext>
            </a:extLst>
          </p:cNvPr>
          <p:cNvSpPr txBox="1"/>
          <p:nvPr/>
        </p:nvSpPr>
        <p:spPr>
          <a:xfrm>
            <a:off x="6670378" y="1646577"/>
            <a:ext cx="4371433" cy="4308872"/>
          </a:xfrm>
          <a:prstGeom prst="rect">
            <a:avLst/>
          </a:prstGeom>
          <a:noFill/>
        </p:spPr>
        <p:txBody>
          <a:bodyPr wrap="square" lIns="0" tIns="0" rIns="0" bIns="0" rtlCol="0">
            <a:spAutoFit/>
          </a:bodyPr>
          <a:lstStyle/>
          <a:p>
            <a:r>
              <a:rPr lang="en-US" sz="1400" dirty="0"/>
              <a:t>Most jobs sites in India display role categories under following levels :</a:t>
            </a:r>
          </a:p>
          <a:p>
            <a:r>
              <a:rPr lang="en-US" sz="1400" dirty="0"/>
              <a:t>     - Senior level having jobs for Zone managers, top managements etc.</a:t>
            </a:r>
          </a:p>
          <a:p>
            <a:r>
              <a:rPr lang="en-US" sz="1400" dirty="0"/>
              <a:t>     - Mid Level with jobs for leaders, office managers etc.</a:t>
            </a:r>
          </a:p>
          <a:p>
            <a:r>
              <a:rPr lang="en-US" sz="1400" dirty="0"/>
              <a:t>     - Entry Level for freshers, Interns, and people with less to no experience etc.</a:t>
            </a:r>
          </a:p>
          <a:p>
            <a:r>
              <a:rPr lang="en-US" sz="1400" dirty="0"/>
              <a:t>     - Expert for people with experience in specific field. Senior developers, VPs etc.</a:t>
            </a:r>
          </a:p>
          <a:p>
            <a:r>
              <a:rPr lang="en-US" sz="1400" dirty="0"/>
              <a:t>     - Not specified are missing level information.</a:t>
            </a:r>
          </a:p>
          <a:p>
            <a:endParaRPr lang="en-US" sz="1400" dirty="0"/>
          </a:p>
          <a:p>
            <a:r>
              <a:rPr lang="en-US" sz="1400" dirty="0"/>
              <a:t>We can see that Senior level jobs are at 38% of whole market which means we have massive openings for such roles, but entry level roles are merely 8.54%.</a:t>
            </a:r>
          </a:p>
          <a:p>
            <a:endParaRPr lang="en-US" sz="1400" dirty="0"/>
          </a:p>
          <a:p>
            <a:r>
              <a:rPr lang="en-US" sz="1400" dirty="0"/>
              <a:t>Without new opening, it is hard to entry into specific field and start your carrier.</a:t>
            </a:r>
          </a:p>
          <a:p>
            <a:endParaRPr lang="en-US" sz="1400" dirty="0"/>
          </a:p>
          <a:p>
            <a:r>
              <a:rPr lang="en-US" sz="1400" dirty="0"/>
              <a:t>Level determine the salary range and when it is not mentioned, it is tough to determine decision.</a:t>
            </a:r>
          </a:p>
        </p:txBody>
      </p:sp>
      <p:sp>
        <p:nvSpPr>
          <p:cNvPr id="30" name="Freeform 19">
            <a:extLst>
              <a:ext uri="{FF2B5EF4-FFF2-40B4-BE49-F238E27FC236}">
                <a16:creationId xmlns:a16="http://schemas.microsoft.com/office/drawing/2014/main" id="{198CB758-1FDA-316F-9A46-F8FC9F006F74}"/>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49713A8D-CD64-B229-3F71-4A53606EC1A7}"/>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CA1381DA-EBC9-C190-B9D9-0DDBBE98046F}"/>
              </a:ext>
            </a:extLst>
          </p:cNvPr>
          <p:cNvSpPr>
            <a:spLocks noGrp="1"/>
          </p:cNvSpPr>
          <p:nvPr>
            <p:ph type="title"/>
          </p:nvPr>
        </p:nvSpPr>
        <p:spPr/>
        <p:txBody>
          <a:bodyPr/>
          <a:lstStyle/>
          <a:p>
            <a:r>
              <a:rPr lang="en-US" dirty="0"/>
              <a:t>Slide 2</a:t>
            </a:r>
          </a:p>
        </p:txBody>
      </p:sp>
      <p:pic>
        <p:nvPicPr>
          <p:cNvPr id="4" name="Picture 3">
            <a:extLst>
              <a:ext uri="{FF2B5EF4-FFF2-40B4-BE49-F238E27FC236}">
                <a16:creationId xmlns:a16="http://schemas.microsoft.com/office/drawing/2014/main" id="{05876E87-0955-FDE5-7479-766407A950C0}"/>
              </a:ext>
            </a:extLst>
          </p:cNvPr>
          <p:cNvPicPr>
            <a:picLocks noChangeAspect="1"/>
          </p:cNvPicPr>
          <p:nvPr/>
        </p:nvPicPr>
        <p:blipFill>
          <a:blip r:embed="rId2">
            <a:extLst>
              <a:ext uri="{28A0092B-C50C-407E-A947-70E740481C1C}">
                <a14:useLocalDpi xmlns:a14="http://schemas.microsoft.com/office/drawing/2010/main" val="0"/>
              </a:ext>
            </a:extLst>
          </a:blip>
          <a:srcRect r="20943"/>
          <a:stretch>
            <a:fillRect/>
          </a:stretch>
        </p:blipFill>
        <p:spPr>
          <a:xfrm>
            <a:off x="1048651" y="1762721"/>
            <a:ext cx="5525847" cy="4076584"/>
          </a:xfrm>
          <a:prstGeom prst="rect">
            <a:avLst/>
          </a:prstGeom>
        </p:spPr>
      </p:pic>
    </p:spTree>
    <p:extLst>
      <p:ext uri="{BB962C8B-B14F-4D97-AF65-F5344CB8AC3E}">
        <p14:creationId xmlns:p14="http://schemas.microsoft.com/office/powerpoint/2010/main" val="1717537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D9BCC595-FC09-C4DD-D5F3-9D9EA5E80788}"/>
              </a:ext>
            </a:extLst>
          </p:cNvPr>
          <p:cNvGrpSpPr/>
          <p:nvPr/>
        </p:nvGrpSpPr>
        <p:grpSpPr>
          <a:xfrm>
            <a:off x="189555" y="2091516"/>
            <a:ext cx="5217331" cy="3662361"/>
            <a:chOff x="181476" y="1644432"/>
            <a:chExt cx="5217331" cy="3662361"/>
          </a:xfrm>
        </p:grpSpPr>
        <p:grpSp>
          <p:nvGrpSpPr>
            <p:cNvPr id="2" name="Group 1">
              <a:extLst>
                <a:ext uri="{FF2B5EF4-FFF2-40B4-BE49-F238E27FC236}">
                  <a16:creationId xmlns:a16="http://schemas.microsoft.com/office/drawing/2014/main" id="{4494785E-4C9A-4626-816D-B5F5920DA80C}"/>
                </a:ext>
                <a:ext uri="{C183D7F6-B498-43B3-948B-1728B52AA6E4}">
                  <adec:decorative xmlns:adec="http://schemas.microsoft.com/office/drawing/2017/decorative" val="1"/>
                </a:ext>
              </a:extLst>
            </p:cNvPr>
            <p:cNvGrpSpPr/>
            <p:nvPr/>
          </p:nvGrpSpPr>
          <p:grpSpPr>
            <a:xfrm>
              <a:off x="181476" y="1644432"/>
              <a:ext cx="5217331" cy="3662361"/>
              <a:chOff x="1007269" y="1801393"/>
              <a:chExt cx="5217331" cy="3662361"/>
            </a:xfrm>
          </p:grpSpPr>
          <p:sp>
            <p:nvSpPr>
              <p:cNvPr id="91" name="Rectangle 90"/>
              <p:cNvSpPr/>
              <p:nvPr/>
            </p:nvSpPr>
            <p:spPr>
              <a:xfrm>
                <a:off x="4048588" y="3773788"/>
                <a:ext cx="2092011" cy="70296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71" name="TextBox 70"/>
              <p:cNvSpPr txBox="1"/>
              <p:nvPr/>
            </p:nvSpPr>
            <p:spPr>
              <a:xfrm>
                <a:off x="1162065" y="2815116"/>
                <a:ext cx="2017681" cy="215444"/>
              </a:xfrm>
              <a:prstGeom prst="rect">
                <a:avLst/>
              </a:prstGeom>
              <a:noFill/>
            </p:spPr>
            <p:txBody>
              <a:bodyPr wrap="square" lIns="0" tIns="0" rIns="0" bIns="0" rtlCol="0">
                <a:spAutoFit/>
              </a:bodyPr>
              <a:lstStyle/>
              <a:p>
                <a:pPr marL="285750" indent="-285750">
                  <a:buFontTx/>
                  <a:buChar char="-"/>
                </a:pPr>
                <a:endParaRPr lang="en-US" sz="1400" dirty="0">
                  <a:solidFill>
                    <a:srgbClr val="30353F"/>
                  </a:solidFill>
                </a:endParaRPr>
              </a:p>
            </p:txBody>
          </p:sp>
          <p:sp>
            <p:nvSpPr>
              <p:cNvPr id="88" name="Rectangle 87"/>
              <p:cNvSpPr/>
              <p:nvPr/>
            </p:nvSpPr>
            <p:spPr>
              <a:xfrm>
                <a:off x="4039571" y="1801393"/>
                <a:ext cx="2116538" cy="702966"/>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grpSp>
            <p:nvGrpSpPr>
              <p:cNvPr id="74" name="Group 73"/>
              <p:cNvGrpSpPr/>
              <p:nvPr/>
            </p:nvGrpSpPr>
            <p:grpSpPr>
              <a:xfrm>
                <a:off x="1007269" y="2322991"/>
                <a:ext cx="340015" cy="193162"/>
                <a:chOff x="3283332" y="3275024"/>
                <a:chExt cx="479215" cy="272243"/>
              </a:xfrm>
            </p:grpSpPr>
            <p:sp>
              <p:nvSpPr>
                <p:cNvPr id="68" name="Freeform 11"/>
                <p:cNvSpPr>
                  <a:spLocks noEditPoints="1"/>
                </p:cNvSpPr>
                <p:nvPr/>
              </p:nvSpPr>
              <p:spPr bwMode="auto">
                <a:xfrm>
                  <a:off x="3283332" y="3275024"/>
                  <a:ext cx="479215" cy="272243"/>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12"/>
                <p:cNvSpPr>
                  <a:spLocks noEditPoints="1"/>
                </p:cNvSpPr>
                <p:nvPr/>
              </p:nvSpPr>
              <p:spPr bwMode="auto">
                <a:xfrm>
                  <a:off x="3381245" y="3337118"/>
                  <a:ext cx="282593"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14"/>
                <p:cNvSpPr>
                  <a:spLocks noEditPoints="1"/>
                </p:cNvSpPr>
                <p:nvPr/>
              </p:nvSpPr>
              <p:spPr bwMode="auto">
                <a:xfrm>
                  <a:off x="3518959" y="3368963"/>
                  <a:ext cx="61295"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0" name="TextBox 49"/>
              <p:cNvSpPr txBox="1"/>
              <p:nvPr/>
            </p:nvSpPr>
            <p:spPr>
              <a:xfrm>
                <a:off x="4521863" y="1912935"/>
                <a:ext cx="1573614" cy="430887"/>
              </a:xfrm>
              <a:prstGeom prst="rect">
                <a:avLst/>
              </a:prstGeom>
              <a:noFill/>
            </p:spPr>
            <p:txBody>
              <a:bodyPr wrap="square" lIns="0" tIns="0" rIns="0" bIns="0" rtlCol="0">
                <a:spAutoFit/>
              </a:bodyPr>
              <a:lstStyle/>
              <a:p>
                <a:r>
                  <a:rPr lang="en-US" sz="1400" b="1" dirty="0">
                    <a:solidFill>
                      <a:srgbClr val="FFFF00"/>
                    </a:solidFill>
                  </a:rPr>
                  <a:t>15 LPA – 23 LPA average</a:t>
                </a:r>
              </a:p>
            </p:txBody>
          </p:sp>
          <p:sp>
            <p:nvSpPr>
              <p:cNvPr id="39" name="Freeform 34"/>
              <p:cNvSpPr>
                <a:spLocks noEditPoints="1"/>
              </p:cNvSpPr>
              <p:nvPr/>
            </p:nvSpPr>
            <p:spPr bwMode="auto">
              <a:xfrm>
                <a:off x="1033812" y="4108915"/>
                <a:ext cx="324767" cy="325997"/>
              </a:xfrm>
              <a:custGeom>
                <a:avLst/>
                <a:gdLst>
                  <a:gd name="T0" fmla="*/ 1924 w 2048"/>
                  <a:gd name="T1" fmla="*/ 300 h 2048"/>
                  <a:gd name="T2" fmla="*/ 1324 w 2048"/>
                  <a:gd name="T3" fmla="*/ 300 h 2048"/>
                  <a:gd name="T4" fmla="*/ 1024 w 2048"/>
                  <a:gd name="T5" fmla="*/ 240 h 2048"/>
                  <a:gd name="T6" fmla="*/ 720 w 2048"/>
                  <a:gd name="T7" fmla="*/ 300 h 2048"/>
                  <a:gd name="T8" fmla="*/ 120 w 2048"/>
                  <a:gd name="T9" fmla="*/ 300 h 2048"/>
                  <a:gd name="T10" fmla="*/ 0 w 2048"/>
                  <a:gd name="T11" fmla="*/ 900 h 2048"/>
                  <a:gd name="T12" fmla="*/ 242 w 2048"/>
                  <a:gd name="T13" fmla="*/ 960 h 2048"/>
                  <a:gd name="T14" fmla="*/ 689 w 2048"/>
                  <a:gd name="T15" fmla="*/ 1730 h 2048"/>
                  <a:gd name="T16" fmla="*/ 660 w 2048"/>
                  <a:gd name="T17" fmla="*/ 2048 h 2048"/>
                  <a:gd name="T18" fmla="*/ 1444 w 2048"/>
                  <a:gd name="T19" fmla="*/ 1988 h 2048"/>
                  <a:gd name="T20" fmla="*/ 1804 w 2048"/>
                  <a:gd name="T21" fmla="*/ 1020 h 2048"/>
                  <a:gd name="T22" fmla="*/ 1988 w 2048"/>
                  <a:gd name="T23" fmla="*/ 960 h 2048"/>
                  <a:gd name="T24" fmla="*/ 1819 w 2048"/>
                  <a:gd name="T25" fmla="*/ 527 h 2048"/>
                  <a:gd name="T26" fmla="*/ 1804 w 2048"/>
                  <a:gd name="T27" fmla="*/ 300 h 2048"/>
                  <a:gd name="T28" fmla="*/ 1444 w 2048"/>
                  <a:gd name="T29" fmla="*/ 300 h 2048"/>
                  <a:gd name="T30" fmla="*/ 420 w 2048"/>
                  <a:gd name="T31" fmla="*/ 120 h 2048"/>
                  <a:gd name="T32" fmla="*/ 420 w 2048"/>
                  <a:gd name="T33" fmla="*/ 480 h 2048"/>
                  <a:gd name="T34" fmla="*/ 420 w 2048"/>
                  <a:gd name="T35" fmla="*/ 120 h 2048"/>
                  <a:gd name="T36" fmla="*/ 420 w 2048"/>
                  <a:gd name="T37" fmla="*/ 600 h 2048"/>
                  <a:gd name="T38" fmla="*/ 126 w 2048"/>
                  <a:gd name="T39" fmla="*/ 840 h 2048"/>
                  <a:gd name="T40" fmla="*/ 1024 w 2048"/>
                  <a:gd name="T41" fmla="*/ 1684 h 2048"/>
                  <a:gd name="T42" fmla="*/ 726 w 2048"/>
                  <a:gd name="T43" fmla="*/ 1928 h 2048"/>
                  <a:gd name="T44" fmla="*/ 1024 w 2048"/>
                  <a:gd name="T45" fmla="*/ 1204 h 2048"/>
                  <a:gd name="T46" fmla="*/ 1024 w 2048"/>
                  <a:gd name="T47" fmla="*/ 1564 h 2048"/>
                  <a:gd name="T48" fmla="*/ 1263 w 2048"/>
                  <a:gd name="T49" fmla="*/ 1639 h 2048"/>
                  <a:gd name="T50" fmla="*/ 1324 w 2048"/>
                  <a:gd name="T51" fmla="*/ 1384 h 2048"/>
                  <a:gd name="T52" fmla="*/ 720 w 2048"/>
                  <a:gd name="T53" fmla="*/ 1384 h 2048"/>
                  <a:gd name="T54" fmla="*/ 828 w 2048"/>
                  <a:gd name="T55" fmla="*/ 1613 h 2048"/>
                  <a:gd name="T56" fmla="*/ 360 w 2048"/>
                  <a:gd name="T57" fmla="*/ 1020 h 2048"/>
                  <a:gd name="T58" fmla="*/ 780 w 2048"/>
                  <a:gd name="T59" fmla="*/ 960 h 2048"/>
                  <a:gd name="T60" fmla="*/ 615 w 2048"/>
                  <a:gd name="T61" fmla="*/ 528 h 2048"/>
                  <a:gd name="T62" fmla="*/ 1024 w 2048"/>
                  <a:gd name="T63" fmla="*/ 360 h 2048"/>
                  <a:gd name="T64" fmla="*/ 1429 w 2048"/>
                  <a:gd name="T65" fmla="*/ 528 h 2048"/>
                  <a:gd name="T66" fmla="*/ 1264 w 2048"/>
                  <a:gd name="T67" fmla="*/ 960 h 2048"/>
                  <a:gd name="T68" fmla="*/ 1684 w 2048"/>
                  <a:gd name="T69" fmla="*/ 1020 h 2048"/>
                  <a:gd name="T70" fmla="*/ 1330 w 2048"/>
                  <a:gd name="T71" fmla="*/ 840 h 2048"/>
                  <a:gd name="T72" fmla="*/ 1922 w 2048"/>
                  <a:gd name="T73" fmla="*/ 8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2048">
                    <a:moveTo>
                      <a:pt x="1819" y="527"/>
                    </a:moveTo>
                    <a:cubicBezTo>
                      <a:pt x="1883" y="472"/>
                      <a:pt x="1924" y="391"/>
                      <a:pt x="1924" y="300"/>
                    </a:cubicBezTo>
                    <a:cubicBezTo>
                      <a:pt x="1924" y="135"/>
                      <a:pt x="1789" y="0"/>
                      <a:pt x="1624" y="0"/>
                    </a:cubicBezTo>
                    <a:cubicBezTo>
                      <a:pt x="1459" y="0"/>
                      <a:pt x="1324" y="135"/>
                      <a:pt x="1324" y="300"/>
                    </a:cubicBezTo>
                    <a:cubicBezTo>
                      <a:pt x="1324" y="300"/>
                      <a:pt x="1324" y="300"/>
                      <a:pt x="1324" y="300"/>
                    </a:cubicBezTo>
                    <a:cubicBezTo>
                      <a:pt x="1229" y="261"/>
                      <a:pt x="1128" y="240"/>
                      <a:pt x="1024" y="240"/>
                    </a:cubicBezTo>
                    <a:cubicBezTo>
                      <a:pt x="920" y="240"/>
                      <a:pt x="816" y="261"/>
                      <a:pt x="720" y="301"/>
                    </a:cubicBezTo>
                    <a:cubicBezTo>
                      <a:pt x="720" y="300"/>
                      <a:pt x="720" y="300"/>
                      <a:pt x="720" y="300"/>
                    </a:cubicBezTo>
                    <a:cubicBezTo>
                      <a:pt x="720" y="135"/>
                      <a:pt x="585" y="0"/>
                      <a:pt x="420" y="0"/>
                    </a:cubicBezTo>
                    <a:cubicBezTo>
                      <a:pt x="255" y="0"/>
                      <a:pt x="120" y="135"/>
                      <a:pt x="120" y="300"/>
                    </a:cubicBezTo>
                    <a:cubicBezTo>
                      <a:pt x="120" y="391"/>
                      <a:pt x="161" y="473"/>
                      <a:pt x="225" y="528"/>
                    </a:cubicBezTo>
                    <a:cubicBezTo>
                      <a:pt x="91" y="598"/>
                      <a:pt x="0" y="739"/>
                      <a:pt x="0" y="900"/>
                    </a:cubicBezTo>
                    <a:cubicBezTo>
                      <a:pt x="0" y="933"/>
                      <a:pt x="27" y="960"/>
                      <a:pt x="60" y="960"/>
                    </a:cubicBezTo>
                    <a:cubicBezTo>
                      <a:pt x="242" y="960"/>
                      <a:pt x="242" y="960"/>
                      <a:pt x="242" y="960"/>
                    </a:cubicBezTo>
                    <a:cubicBezTo>
                      <a:pt x="241" y="980"/>
                      <a:pt x="240" y="1000"/>
                      <a:pt x="240" y="1020"/>
                    </a:cubicBezTo>
                    <a:cubicBezTo>
                      <a:pt x="240" y="1337"/>
                      <a:pt x="429" y="1608"/>
                      <a:pt x="689" y="1730"/>
                    </a:cubicBezTo>
                    <a:cubicBezTo>
                      <a:pt x="631" y="1804"/>
                      <a:pt x="600" y="1894"/>
                      <a:pt x="600" y="1988"/>
                    </a:cubicBezTo>
                    <a:cubicBezTo>
                      <a:pt x="600" y="2021"/>
                      <a:pt x="627" y="2048"/>
                      <a:pt x="660" y="2048"/>
                    </a:cubicBezTo>
                    <a:cubicBezTo>
                      <a:pt x="1384" y="2048"/>
                      <a:pt x="1384" y="2048"/>
                      <a:pt x="1384" y="2048"/>
                    </a:cubicBezTo>
                    <a:cubicBezTo>
                      <a:pt x="1417" y="2048"/>
                      <a:pt x="1444" y="2021"/>
                      <a:pt x="1444" y="1988"/>
                    </a:cubicBezTo>
                    <a:cubicBezTo>
                      <a:pt x="1444" y="1891"/>
                      <a:pt x="1411" y="1801"/>
                      <a:pt x="1357" y="1729"/>
                    </a:cubicBezTo>
                    <a:cubicBezTo>
                      <a:pt x="1619" y="1605"/>
                      <a:pt x="1804" y="1333"/>
                      <a:pt x="1804" y="1020"/>
                    </a:cubicBezTo>
                    <a:cubicBezTo>
                      <a:pt x="1804" y="1000"/>
                      <a:pt x="1803" y="980"/>
                      <a:pt x="1802" y="960"/>
                    </a:cubicBezTo>
                    <a:cubicBezTo>
                      <a:pt x="1988" y="960"/>
                      <a:pt x="1988" y="960"/>
                      <a:pt x="1988" y="960"/>
                    </a:cubicBezTo>
                    <a:cubicBezTo>
                      <a:pt x="2021" y="960"/>
                      <a:pt x="2048" y="933"/>
                      <a:pt x="2048" y="900"/>
                    </a:cubicBezTo>
                    <a:cubicBezTo>
                      <a:pt x="2048" y="738"/>
                      <a:pt x="1955" y="597"/>
                      <a:pt x="1819" y="527"/>
                    </a:cubicBezTo>
                    <a:close/>
                    <a:moveTo>
                      <a:pt x="1624" y="120"/>
                    </a:moveTo>
                    <a:cubicBezTo>
                      <a:pt x="1723" y="120"/>
                      <a:pt x="1804" y="201"/>
                      <a:pt x="1804" y="300"/>
                    </a:cubicBezTo>
                    <a:cubicBezTo>
                      <a:pt x="1804" y="399"/>
                      <a:pt x="1723" y="480"/>
                      <a:pt x="1624" y="480"/>
                    </a:cubicBezTo>
                    <a:cubicBezTo>
                      <a:pt x="1525" y="480"/>
                      <a:pt x="1444" y="399"/>
                      <a:pt x="1444" y="300"/>
                    </a:cubicBezTo>
                    <a:cubicBezTo>
                      <a:pt x="1444" y="201"/>
                      <a:pt x="1525" y="120"/>
                      <a:pt x="1624" y="120"/>
                    </a:cubicBezTo>
                    <a:close/>
                    <a:moveTo>
                      <a:pt x="420" y="120"/>
                    </a:moveTo>
                    <a:cubicBezTo>
                      <a:pt x="519" y="120"/>
                      <a:pt x="600" y="201"/>
                      <a:pt x="600" y="300"/>
                    </a:cubicBezTo>
                    <a:cubicBezTo>
                      <a:pt x="600" y="399"/>
                      <a:pt x="519" y="480"/>
                      <a:pt x="420" y="480"/>
                    </a:cubicBezTo>
                    <a:cubicBezTo>
                      <a:pt x="321" y="480"/>
                      <a:pt x="240" y="399"/>
                      <a:pt x="240" y="300"/>
                    </a:cubicBezTo>
                    <a:cubicBezTo>
                      <a:pt x="240" y="201"/>
                      <a:pt x="321" y="120"/>
                      <a:pt x="420" y="120"/>
                    </a:cubicBezTo>
                    <a:close/>
                    <a:moveTo>
                      <a:pt x="126" y="840"/>
                    </a:moveTo>
                    <a:cubicBezTo>
                      <a:pt x="154" y="703"/>
                      <a:pt x="275" y="600"/>
                      <a:pt x="420" y="600"/>
                    </a:cubicBezTo>
                    <a:cubicBezTo>
                      <a:pt x="565" y="600"/>
                      <a:pt x="686" y="703"/>
                      <a:pt x="714" y="840"/>
                    </a:cubicBezTo>
                    <a:lnTo>
                      <a:pt x="126" y="840"/>
                    </a:lnTo>
                    <a:close/>
                    <a:moveTo>
                      <a:pt x="726" y="1928"/>
                    </a:moveTo>
                    <a:cubicBezTo>
                      <a:pt x="755" y="1791"/>
                      <a:pt x="880" y="1684"/>
                      <a:pt x="1024" y="1684"/>
                    </a:cubicBezTo>
                    <a:cubicBezTo>
                      <a:pt x="1169" y="1684"/>
                      <a:pt x="1291" y="1789"/>
                      <a:pt x="1318" y="1928"/>
                    </a:cubicBezTo>
                    <a:lnTo>
                      <a:pt x="726" y="1928"/>
                    </a:lnTo>
                    <a:close/>
                    <a:moveTo>
                      <a:pt x="840" y="1384"/>
                    </a:moveTo>
                    <a:cubicBezTo>
                      <a:pt x="840" y="1286"/>
                      <a:pt x="924" y="1204"/>
                      <a:pt x="1024" y="1204"/>
                    </a:cubicBezTo>
                    <a:cubicBezTo>
                      <a:pt x="1123" y="1204"/>
                      <a:pt x="1204" y="1285"/>
                      <a:pt x="1204" y="1384"/>
                    </a:cubicBezTo>
                    <a:cubicBezTo>
                      <a:pt x="1204" y="1483"/>
                      <a:pt x="1123" y="1564"/>
                      <a:pt x="1024" y="1564"/>
                    </a:cubicBezTo>
                    <a:cubicBezTo>
                      <a:pt x="924" y="1564"/>
                      <a:pt x="840" y="1482"/>
                      <a:pt x="840" y="1384"/>
                    </a:cubicBezTo>
                    <a:close/>
                    <a:moveTo>
                      <a:pt x="1263" y="1639"/>
                    </a:moveTo>
                    <a:cubicBezTo>
                      <a:pt x="1249" y="1629"/>
                      <a:pt x="1234" y="1620"/>
                      <a:pt x="1218" y="1612"/>
                    </a:cubicBezTo>
                    <a:cubicBezTo>
                      <a:pt x="1283" y="1557"/>
                      <a:pt x="1324" y="1475"/>
                      <a:pt x="1324" y="1384"/>
                    </a:cubicBezTo>
                    <a:cubicBezTo>
                      <a:pt x="1324" y="1219"/>
                      <a:pt x="1189" y="1084"/>
                      <a:pt x="1024" y="1084"/>
                    </a:cubicBezTo>
                    <a:cubicBezTo>
                      <a:pt x="858" y="1084"/>
                      <a:pt x="720" y="1218"/>
                      <a:pt x="720" y="1384"/>
                    </a:cubicBezTo>
                    <a:cubicBezTo>
                      <a:pt x="720" y="1464"/>
                      <a:pt x="752" y="1540"/>
                      <a:pt x="810" y="1597"/>
                    </a:cubicBezTo>
                    <a:cubicBezTo>
                      <a:pt x="816" y="1602"/>
                      <a:pt x="822" y="1608"/>
                      <a:pt x="828" y="1613"/>
                    </a:cubicBezTo>
                    <a:cubicBezTo>
                      <a:pt x="813" y="1621"/>
                      <a:pt x="798" y="1630"/>
                      <a:pt x="783" y="1640"/>
                    </a:cubicBezTo>
                    <a:cubicBezTo>
                      <a:pt x="529" y="1542"/>
                      <a:pt x="360" y="1296"/>
                      <a:pt x="360" y="1020"/>
                    </a:cubicBezTo>
                    <a:cubicBezTo>
                      <a:pt x="360" y="1000"/>
                      <a:pt x="361" y="980"/>
                      <a:pt x="363" y="960"/>
                    </a:cubicBezTo>
                    <a:cubicBezTo>
                      <a:pt x="780" y="960"/>
                      <a:pt x="780" y="960"/>
                      <a:pt x="780" y="960"/>
                    </a:cubicBezTo>
                    <a:cubicBezTo>
                      <a:pt x="813" y="960"/>
                      <a:pt x="840" y="933"/>
                      <a:pt x="840" y="900"/>
                    </a:cubicBezTo>
                    <a:cubicBezTo>
                      <a:pt x="840" y="739"/>
                      <a:pt x="749" y="598"/>
                      <a:pt x="615" y="528"/>
                    </a:cubicBezTo>
                    <a:cubicBezTo>
                      <a:pt x="638" y="508"/>
                      <a:pt x="659" y="484"/>
                      <a:pt x="675" y="458"/>
                    </a:cubicBezTo>
                    <a:cubicBezTo>
                      <a:pt x="778" y="395"/>
                      <a:pt x="901" y="360"/>
                      <a:pt x="1024" y="360"/>
                    </a:cubicBezTo>
                    <a:cubicBezTo>
                      <a:pt x="1146" y="360"/>
                      <a:pt x="1265" y="394"/>
                      <a:pt x="1369" y="458"/>
                    </a:cubicBezTo>
                    <a:cubicBezTo>
                      <a:pt x="1385" y="484"/>
                      <a:pt x="1406" y="508"/>
                      <a:pt x="1429" y="528"/>
                    </a:cubicBezTo>
                    <a:cubicBezTo>
                      <a:pt x="1295" y="598"/>
                      <a:pt x="1204" y="739"/>
                      <a:pt x="1204" y="900"/>
                    </a:cubicBezTo>
                    <a:cubicBezTo>
                      <a:pt x="1204" y="933"/>
                      <a:pt x="1231" y="960"/>
                      <a:pt x="1264" y="960"/>
                    </a:cubicBezTo>
                    <a:cubicBezTo>
                      <a:pt x="1681" y="960"/>
                      <a:pt x="1681" y="960"/>
                      <a:pt x="1681" y="960"/>
                    </a:cubicBezTo>
                    <a:cubicBezTo>
                      <a:pt x="1683" y="980"/>
                      <a:pt x="1684" y="1000"/>
                      <a:pt x="1684" y="1020"/>
                    </a:cubicBezTo>
                    <a:cubicBezTo>
                      <a:pt x="1684" y="1296"/>
                      <a:pt x="1516" y="1541"/>
                      <a:pt x="1263" y="1639"/>
                    </a:cubicBezTo>
                    <a:close/>
                    <a:moveTo>
                      <a:pt x="1330" y="840"/>
                    </a:moveTo>
                    <a:cubicBezTo>
                      <a:pt x="1358" y="703"/>
                      <a:pt x="1479" y="600"/>
                      <a:pt x="1624" y="600"/>
                    </a:cubicBezTo>
                    <a:cubicBezTo>
                      <a:pt x="1771" y="600"/>
                      <a:pt x="1894" y="703"/>
                      <a:pt x="1922" y="840"/>
                    </a:cubicBezTo>
                    <a:lnTo>
                      <a:pt x="1330" y="8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TextBox 77"/>
              <p:cNvSpPr txBox="1"/>
              <p:nvPr/>
            </p:nvSpPr>
            <p:spPr>
              <a:xfrm>
                <a:off x="4206919" y="4736585"/>
                <a:ext cx="2017681" cy="215444"/>
              </a:xfrm>
              <a:prstGeom prst="rect">
                <a:avLst/>
              </a:prstGeom>
              <a:noFill/>
            </p:spPr>
            <p:txBody>
              <a:bodyPr wrap="square" lIns="0" tIns="0" rIns="0" bIns="0" rtlCol="0">
                <a:spAutoFit/>
              </a:bodyPr>
              <a:lstStyle/>
              <a:p>
                <a:endParaRPr lang="en-US" sz="1400" dirty="0">
                  <a:solidFill>
                    <a:srgbClr val="30353F"/>
                  </a:solidFill>
                </a:endParaRPr>
              </a:p>
            </p:txBody>
          </p:sp>
          <p:sp>
            <p:nvSpPr>
              <p:cNvPr id="92" name="Rectangle 91"/>
              <p:cNvSpPr/>
              <p:nvPr/>
            </p:nvSpPr>
            <p:spPr>
              <a:xfrm>
                <a:off x="4104476" y="4760787"/>
                <a:ext cx="2031968" cy="70296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grpSp>
            <p:nvGrpSpPr>
              <p:cNvPr id="44" name="Group 43"/>
              <p:cNvGrpSpPr/>
              <p:nvPr/>
            </p:nvGrpSpPr>
            <p:grpSpPr>
              <a:xfrm>
                <a:off x="4000482" y="4298364"/>
                <a:ext cx="207993" cy="63673"/>
                <a:chOff x="8245474" y="3925883"/>
                <a:chExt cx="233364" cy="71440"/>
              </a:xfrm>
            </p:grpSpPr>
            <p:sp>
              <p:nvSpPr>
                <p:cNvPr id="45" name="Freeform 27"/>
                <p:cNvSpPr>
                  <a:spLocks/>
                </p:cNvSpPr>
                <p:nvPr/>
              </p:nvSpPr>
              <p:spPr bwMode="auto">
                <a:xfrm>
                  <a:off x="8424863" y="3943348"/>
                  <a:ext cx="53975" cy="53975"/>
                </a:xfrm>
                <a:custGeom>
                  <a:avLst/>
                  <a:gdLst>
                    <a:gd name="T0" fmla="*/ 300 w 360"/>
                    <a:gd name="T1" fmla="*/ 240 h 360"/>
                    <a:gd name="T2" fmla="*/ 120 w 360"/>
                    <a:gd name="T3" fmla="*/ 240 h 360"/>
                    <a:gd name="T4" fmla="*/ 120 w 360"/>
                    <a:gd name="T5" fmla="*/ 60 h 360"/>
                    <a:gd name="T6" fmla="*/ 60 w 360"/>
                    <a:gd name="T7" fmla="*/ 0 h 360"/>
                    <a:gd name="T8" fmla="*/ 0 w 360"/>
                    <a:gd name="T9" fmla="*/ 60 h 360"/>
                    <a:gd name="T10" fmla="*/ 0 w 360"/>
                    <a:gd name="T11" fmla="*/ 300 h 360"/>
                    <a:gd name="T12" fmla="*/ 60 w 360"/>
                    <a:gd name="T13" fmla="*/ 360 h 360"/>
                    <a:gd name="T14" fmla="*/ 300 w 360"/>
                    <a:gd name="T15" fmla="*/ 360 h 360"/>
                    <a:gd name="T16" fmla="*/ 360 w 360"/>
                    <a:gd name="T17" fmla="*/ 300 h 360"/>
                    <a:gd name="T18" fmla="*/ 300 w 360"/>
                    <a:gd name="T19"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0" h="360">
                      <a:moveTo>
                        <a:pt x="300" y="240"/>
                      </a:moveTo>
                      <a:cubicBezTo>
                        <a:pt x="120" y="240"/>
                        <a:pt x="120" y="240"/>
                        <a:pt x="120" y="240"/>
                      </a:cubicBezTo>
                      <a:cubicBezTo>
                        <a:pt x="120" y="60"/>
                        <a:pt x="120" y="60"/>
                        <a:pt x="120" y="60"/>
                      </a:cubicBezTo>
                      <a:cubicBezTo>
                        <a:pt x="120" y="27"/>
                        <a:pt x="93" y="0"/>
                        <a:pt x="60" y="0"/>
                      </a:cubicBezTo>
                      <a:cubicBezTo>
                        <a:pt x="27" y="0"/>
                        <a:pt x="0" y="27"/>
                        <a:pt x="0" y="60"/>
                      </a:cubicBezTo>
                      <a:cubicBezTo>
                        <a:pt x="0" y="300"/>
                        <a:pt x="0" y="300"/>
                        <a:pt x="0" y="300"/>
                      </a:cubicBezTo>
                      <a:cubicBezTo>
                        <a:pt x="0" y="333"/>
                        <a:pt x="27" y="360"/>
                        <a:pt x="60" y="360"/>
                      </a:cubicBezTo>
                      <a:cubicBezTo>
                        <a:pt x="300" y="360"/>
                        <a:pt x="300" y="360"/>
                        <a:pt x="300" y="360"/>
                      </a:cubicBezTo>
                      <a:cubicBezTo>
                        <a:pt x="333" y="360"/>
                        <a:pt x="360" y="333"/>
                        <a:pt x="360" y="300"/>
                      </a:cubicBezTo>
                      <a:cubicBezTo>
                        <a:pt x="360" y="267"/>
                        <a:pt x="333" y="240"/>
                        <a:pt x="300"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28"/>
                <p:cNvSpPr>
                  <a:spLocks/>
                </p:cNvSpPr>
                <p:nvPr/>
              </p:nvSpPr>
              <p:spPr bwMode="auto">
                <a:xfrm>
                  <a:off x="8245474" y="3925883"/>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29"/>
                <p:cNvSpPr>
                  <a:spLocks/>
                </p:cNvSpPr>
                <p:nvPr/>
              </p:nvSpPr>
              <p:spPr bwMode="auto">
                <a:xfrm>
                  <a:off x="8245474" y="3979858"/>
                  <a:ext cx="53975" cy="17463"/>
                </a:xfrm>
                <a:custGeom>
                  <a:avLst/>
                  <a:gdLst>
                    <a:gd name="T0" fmla="*/ 300 w 360"/>
                    <a:gd name="T1" fmla="*/ 0 h 120"/>
                    <a:gd name="T2" fmla="*/ 60 w 360"/>
                    <a:gd name="T3" fmla="*/ 0 h 120"/>
                    <a:gd name="T4" fmla="*/ 0 w 360"/>
                    <a:gd name="T5" fmla="*/ 60 h 120"/>
                    <a:gd name="T6" fmla="*/ 60 w 360"/>
                    <a:gd name="T7" fmla="*/ 120 h 120"/>
                    <a:gd name="T8" fmla="*/ 300 w 360"/>
                    <a:gd name="T9" fmla="*/ 120 h 120"/>
                    <a:gd name="T10" fmla="*/ 360 w 360"/>
                    <a:gd name="T11" fmla="*/ 60 h 120"/>
                    <a:gd name="T12" fmla="*/ 300 w 360"/>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360" h="120">
                      <a:moveTo>
                        <a:pt x="300" y="0"/>
                      </a:moveTo>
                      <a:cubicBezTo>
                        <a:pt x="60" y="0"/>
                        <a:pt x="60" y="0"/>
                        <a:pt x="60" y="0"/>
                      </a:cubicBezTo>
                      <a:cubicBezTo>
                        <a:pt x="27" y="0"/>
                        <a:pt x="0" y="27"/>
                        <a:pt x="0" y="60"/>
                      </a:cubicBezTo>
                      <a:cubicBezTo>
                        <a:pt x="0" y="93"/>
                        <a:pt x="27" y="120"/>
                        <a:pt x="60" y="120"/>
                      </a:cubicBezTo>
                      <a:cubicBezTo>
                        <a:pt x="300" y="120"/>
                        <a:pt x="300" y="120"/>
                        <a:pt x="300" y="120"/>
                      </a:cubicBezTo>
                      <a:cubicBezTo>
                        <a:pt x="333" y="120"/>
                        <a:pt x="360" y="93"/>
                        <a:pt x="360" y="60"/>
                      </a:cubicBezTo>
                      <a:cubicBezTo>
                        <a:pt x="360" y="27"/>
                        <a:pt x="333" y="0"/>
                        <a:pt x="30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82" name="TextBox 81"/>
              <p:cNvSpPr txBox="1"/>
              <p:nvPr/>
            </p:nvSpPr>
            <p:spPr>
              <a:xfrm>
                <a:off x="4202718" y="2788057"/>
                <a:ext cx="2017681" cy="215444"/>
              </a:xfrm>
              <a:prstGeom prst="rect">
                <a:avLst/>
              </a:prstGeom>
              <a:noFill/>
            </p:spPr>
            <p:txBody>
              <a:bodyPr wrap="square" lIns="0" tIns="0" rIns="0" bIns="0" rtlCol="0">
                <a:spAutoFit/>
              </a:bodyPr>
              <a:lstStyle/>
              <a:p>
                <a:endParaRPr lang="en-US" sz="1400" dirty="0">
                  <a:solidFill>
                    <a:srgbClr val="30353F"/>
                  </a:solidFill>
                </a:endParaRPr>
              </a:p>
            </p:txBody>
          </p:sp>
          <p:sp>
            <p:nvSpPr>
              <p:cNvPr id="90" name="Rectangle 89"/>
              <p:cNvSpPr/>
              <p:nvPr/>
            </p:nvSpPr>
            <p:spPr>
              <a:xfrm>
                <a:off x="4087496" y="2792864"/>
                <a:ext cx="2048949" cy="702967"/>
              </a:xfrm>
              <a:prstGeom prst="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grpSp>
            <p:nvGrpSpPr>
              <p:cNvPr id="64" name="Group 63"/>
              <p:cNvGrpSpPr/>
              <p:nvPr/>
            </p:nvGrpSpPr>
            <p:grpSpPr>
              <a:xfrm>
                <a:off x="3919769" y="2340342"/>
                <a:ext cx="369417" cy="175634"/>
                <a:chOff x="4254500" y="2100263"/>
                <a:chExt cx="1906588" cy="906463"/>
              </a:xfrm>
            </p:grpSpPr>
            <p:sp>
              <p:nvSpPr>
                <p:cNvPr id="48"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6"/>
                <p:cNvSpPr>
                  <a:spLocks/>
                </p:cNvSpPr>
                <p:nvPr/>
              </p:nvSpPr>
              <p:spPr bwMode="auto">
                <a:xfrm>
                  <a:off x="4752977" y="2598737"/>
                  <a:ext cx="176215" cy="174626"/>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7"/>
                <p:cNvSpPr>
                  <a:spLocks/>
                </p:cNvSpPr>
                <p:nvPr/>
              </p:nvSpPr>
              <p:spPr bwMode="auto">
                <a:xfrm>
                  <a:off x="5486402" y="2330453"/>
                  <a:ext cx="177799" cy="174626"/>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12" name="Flowchart: Connector 11" descr="Expert">
              <a:extLst>
                <a:ext uri="{FF2B5EF4-FFF2-40B4-BE49-F238E27FC236}">
                  <a16:creationId xmlns:a16="http://schemas.microsoft.com/office/drawing/2014/main" id="{75791C6F-5479-9FCF-89D4-C26D00050BC3}"/>
                </a:ext>
              </a:extLst>
            </p:cNvPr>
            <p:cNvSpPr/>
            <p:nvPr/>
          </p:nvSpPr>
          <p:spPr>
            <a:xfrm>
              <a:off x="2921955" y="1644432"/>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Expert</a:t>
              </a:r>
            </a:p>
          </p:txBody>
        </p:sp>
        <p:sp>
          <p:nvSpPr>
            <p:cNvPr id="14" name="Flowchart: Connector 13" descr="Expert">
              <a:extLst>
                <a:ext uri="{FF2B5EF4-FFF2-40B4-BE49-F238E27FC236}">
                  <a16:creationId xmlns:a16="http://schemas.microsoft.com/office/drawing/2014/main" id="{2FDA6375-376D-6FA9-8351-54CB4F8378A0}"/>
                </a:ext>
              </a:extLst>
            </p:cNvPr>
            <p:cNvSpPr/>
            <p:nvPr/>
          </p:nvSpPr>
          <p:spPr>
            <a:xfrm>
              <a:off x="2911708" y="2627412"/>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Senior</a:t>
              </a:r>
            </a:p>
          </p:txBody>
        </p:sp>
        <p:sp>
          <p:nvSpPr>
            <p:cNvPr id="18" name="Flowchart: Connector 17" descr="Expert">
              <a:extLst>
                <a:ext uri="{FF2B5EF4-FFF2-40B4-BE49-F238E27FC236}">
                  <a16:creationId xmlns:a16="http://schemas.microsoft.com/office/drawing/2014/main" id="{79E334C6-50AF-7793-0177-7342D9C44786}"/>
                </a:ext>
              </a:extLst>
            </p:cNvPr>
            <p:cNvSpPr/>
            <p:nvPr/>
          </p:nvSpPr>
          <p:spPr>
            <a:xfrm>
              <a:off x="2919413" y="3616828"/>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Mid</a:t>
              </a:r>
            </a:p>
          </p:txBody>
        </p:sp>
        <p:sp>
          <p:nvSpPr>
            <p:cNvPr id="19" name="Flowchart: Connector 18" descr="Expert">
              <a:extLst>
                <a:ext uri="{FF2B5EF4-FFF2-40B4-BE49-F238E27FC236}">
                  <a16:creationId xmlns:a16="http://schemas.microsoft.com/office/drawing/2014/main" id="{A6B0FDE2-8CF4-FCA0-01D0-EA816FD84473}"/>
                </a:ext>
              </a:extLst>
            </p:cNvPr>
            <p:cNvSpPr/>
            <p:nvPr/>
          </p:nvSpPr>
          <p:spPr>
            <a:xfrm>
              <a:off x="2919413" y="4603826"/>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Entry</a:t>
              </a:r>
            </a:p>
          </p:txBody>
        </p:sp>
      </p:grpSp>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182" name="Rectangle 181">
            <a:extLst>
              <a:ext uri="{C183D7F6-B498-43B3-948B-1728B52AA6E4}">
                <adec:decorative xmlns:adec="http://schemas.microsoft.com/office/drawing/2017/decorative" val="1"/>
              </a:ext>
            </a:extLst>
          </p:cNvPr>
          <p:cNvSpPr/>
          <p:nvPr/>
        </p:nvSpPr>
        <p:spPr>
          <a:xfrm flipH="1">
            <a:off x="8047820" y="1381939"/>
            <a:ext cx="495949" cy="744793"/>
          </a:xfrm>
          <a:prstGeom prst="rect">
            <a:avLst/>
          </a:prstGeom>
          <a:solidFill>
            <a:srgbClr val="AFBB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3" name="Rectangle 182">
            <a:extLst>
              <a:ext uri="{C183D7F6-B498-43B3-948B-1728B52AA6E4}">
                <adec:decorative xmlns:adec="http://schemas.microsoft.com/office/drawing/2017/decorative" val="1"/>
              </a:ext>
            </a:extLst>
          </p:cNvPr>
          <p:cNvSpPr/>
          <p:nvPr/>
        </p:nvSpPr>
        <p:spPr>
          <a:xfrm flipH="1">
            <a:off x="9152940" y="1381938"/>
            <a:ext cx="495949" cy="744794"/>
          </a:xfrm>
          <a:prstGeom prst="rect">
            <a:avLst/>
          </a:prstGeom>
          <a:solidFill>
            <a:srgbClr val="DBD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4" name="Rectangle 183">
            <a:extLst>
              <a:ext uri="{C183D7F6-B498-43B3-948B-1728B52AA6E4}">
                <adec:decorative xmlns:adec="http://schemas.microsoft.com/office/drawing/2017/decorative" val="1"/>
              </a:ext>
            </a:extLst>
          </p:cNvPr>
          <p:cNvSpPr/>
          <p:nvPr/>
        </p:nvSpPr>
        <p:spPr>
          <a:xfrm flipH="1">
            <a:off x="10257195" y="1381938"/>
            <a:ext cx="495949" cy="744794"/>
          </a:xfrm>
          <a:prstGeom prst="rect">
            <a:avLst/>
          </a:prstGeom>
          <a:solidFill>
            <a:srgbClr val="85E0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C183D7F6-B498-43B3-948B-1728B52AA6E4}">
                <adec:decorative xmlns:adec="http://schemas.microsoft.com/office/drawing/2017/decorative" val="1"/>
              </a:ext>
            </a:extLst>
          </p:cNvPr>
          <p:cNvSpPr/>
          <p:nvPr/>
        </p:nvSpPr>
        <p:spPr>
          <a:xfrm flipH="1">
            <a:off x="6943564" y="1381938"/>
            <a:ext cx="495949" cy="744794"/>
          </a:xfrm>
          <a:prstGeom prst="rect">
            <a:avLst/>
          </a:prstGeom>
          <a:solidFill>
            <a:srgbClr val="515A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DCD843C5-0DBD-4721-ACAD-288CC256EF82}"/>
              </a:ext>
            </a:extLst>
          </p:cNvPr>
          <p:cNvSpPr txBox="1"/>
          <p:nvPr/>
        </p:nvSpPr>
        <p:spPr>
          <a:xfrm>
            <a:off x="4674942" y="165381"/>
            <a:ext cx="284212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Level to salary</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6" name="Picture 5" descr="A graph of a bar chart&#10;&#10;AI-generated content may be incorrect.">
            <a:extLst>
              <a:ext uri="{FF2B5EF4-FFF2-40B4-BE49-F238E27FC236}">
                <a16:creationId xmlns:a16="http://schemas.microsoft.com/office/drawing/2014/main" id="{6584C364-178B-C690-CC14-B849D57A4F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3586" y="1818160"/>
            <a:ext cx="6848414" cy="39874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Flowchart: Connector 6" descr="Expert">
            <a:extLst>
              <a:ext uri="{FF2B5EF4-FFF2-40B4-BE49-F238E27FC236}">
                <a16:creationId xmlns:a16="http://schemas.microsoft.com/office/drawing/2014/main" id="{25DFCAF5-6847-77E6-BA54-EDF8D4817D0B}"/>
              </a:ext>
            </a:extLst>
          </p:cNvPr>
          <p:cNvSpPr/>
          <p:nvPr/>
        </p:nvSpPr>
        <p:spPr>
          <a:xfrm>
            <a:off x="6827196" y="892415"/>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Expert</a:t>
            </a:r>
          </a:p>
        </p:txBody>
      </p:sp>
      <p:sp>
        <p:nvSpPr>
          <p:cNvPr id="9" name="Flowchart: Connector 8" descr="Expert">
            <a:extLst>
              <a:ext uri="{FF2B5EF4-FFF2-40B4-BE49-F238E27FC236}">
                <a16:creationId xmlns:a16="http://schemas.microsoft.com/office/drawing/2014/main" id="{D71A8C03-8807-0620-8BF1-E565ADD8D5D0}"/>
              </a:ext>
            </a:extLst>
          </p:cNvPr>
          <p:cNvSpPr/>
          <p:nvPr/>
        </p:nvSpPr>
        <p:spPr>
          <a:xfrm>
            <a:off x="7936524" y="886509"/>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Senior</a:t>
            </a:r>
          </a:p>
        </p:txBody>
      </p:sp>
      <p:sp>
        <p:nvSpPr>
          <p:cNvPr id="10" name="Flowchart: Connector 9" descr="Expert">
            <a:extLst>
              <a:ext uri="{FF2B5EF4-FFF2-40B4-BE49-F238E27FC236}">
                <a16:creationId xmlns:a16="http://schemas.microsoft.com/office/drawing/2014/main" id="{C550E6C4-D8FF-F195-EA53-54211D09BE55}"/>
              </a:ext>
            </a:extLst>
          </p:cNvPr>
          <p:cNvSpPr/>
          <p:nvPr/>
        </p:nvSpPr>
        <p:spPr>
          <a:xfrm>
            <a:off x="9045852" y="886509"/>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Mid</a:t>
            </a:r>
          </a:p>
        </p:txBody>
      </p:sp>
      <p:sp>
        <p:nvSpPr>
          <p:cNvPr id="11" name="Flowchart: Connector 10" descr="Expert">
            <a:extLst>
              <a:ext uri="{FF2B5EF4-FFF2-40B4-BE49-F238E27FC236}">
                <a16:creationId xmlns:a16="http://schemas.microsoft.com/office/drawing/2014/main" id="{CB24209B-1D61-D318-0890-78703471A411}"/>
              </a:ext>
            </a:extLst>
          </p:cNvPr>
          <p:cNvSpPr/>
          <p:nvPr/>
        </p:nvSpPr>
        <p:spPr>
          <a:xfrm>
            <a:off x="10142484" y="896847"/>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Entry</a:t>
            </a:r>
          </a:p>
        </p:txBody>
      </p:sp>
      <p:sp>
        <p:nvSpPr>
          <p:cNvPr id="23" name="TextBox 22">
            <a:extLst>
              <a:ext uri="{FF2B5EF4-FFF2-40B4-BE49-F238E27FC236}">
                <a16:creationId xmlns:a16="http://schemas.microsoft.com/office/drawing/2014/main" id="{FA5B1BDC-6968-3192-2BA6-F67734FBFB65}"/>
              </a:ext>
            </a:extLst>
          </p:cNvPr>
          <p:cNvSpPr txBox="1"/>
          <p:nvPr/>
        </p:nvSpPr>
        <p:spPr>
          <a:xfrm>
            <a:off x="3704149" y="3213763"/>
            <a:ext cx="1573614" cy="430887"/>
          </a:xfrm>
          <a:prstGeom prst="rect">
            <a:avLst/>
          </a:prstGeom>
          <a:noFill/>
        </p:spPr>
        <p:txBody>
          <a:bodyPr wrap="square" lIns="0" tIns="0" rIns="0" bIns="0" rtlCol="0">
            <a:spAutoFit/>
          </a:bodyPr>
          <a:lstStyle>
            <a:defPPr>
              <a:defRPr lang="en-US"/>
            </a:defPPr>
            <a:lvl1pPr>
              <a:defRPr sz="1400" b="1">
                <a:solidFill>
                  <a:srgbClr val="FFFF00"/>
                </a:solidFill>
              </a:defRPr>
            </a:lvl1pPr>
          </a:lstStyle>
          <a:p>
            <a:r>
              <a:rPr lang="en-US" dirty="0"/>
              <a:t>8 LPA – 13 LPA average</a:t>
            </a:r>
          </a:p>
        </p:txBody>
      </p:sp>
      <p:sp>
        <p:nvSpPr>
          <p:cNvPr id="24" name="TextBox 23">
            <a:extLst>
              <a:ext uri="{FF2B5EF4-FFF2-40B4-BE49-F238E27FC236}">
                <a16:creationId xmlns:a16="http://schemas.microsoft.com/office/drawing/2014/main" id="{097F0212-4956-3073-2347-F0FE990D6F71}"/>
              </a:ext>
            </a:extLst>
          </p:cNvPr>
          <p:cNvSpPr txBox="1"/>
          <p:nvPr/>
        </p:nvSpPr>
        <p:spPr>
          <a:xfrm>
            <a:off x="3704149" y="4187712"/>
            <a:ext cx="1573614" cy="430887"/>
          </a:xfrm>
          <a:prstGeom prst="rect">
            <a:avLst/>
          </a:prstGeom>
          <a:noFill/>
        </p:spPr>
        <p:txBody>
          <a:bodyPr wrap="square" lIns="0" tIns="0" rIns="0" bIns="0" rtlCol="0">
            <a:spAutoFit/>
          </a:bodyPr>
          <a:lstStyle/>
          <a:p>
            <a:r>
              <a:rPr lang="en-US" sz="1400" b="1" dirty="0">
                <a:solidFill>
                  <a:srgbClr val="FFFF00"/>
                </a:solidFill>
              </a:rPr>
              <a:t>3 LPA – 6 LPA average</a:t>
            </a:r>
          </a:p>
        </p:txBody>
      </p:sp>
      <p:sp>
        <p:nvSpPr>
          <p:cNvPr id="25" name="TextBox 24">
            <a:extLst>
              <a:ext uri="{FF2B5EF4-FFF2-40B4-BE49-F238E27FC236}">
                <a16:creationId xmlns:a16="http://schemas.microsoft.com/office/drawing/2014/main" id="{143540A8-3C17-65C7-5170-BE2758E1E349}"/>
              </a:ext>
            </a:extLst>
          </p:cNvPr>
          <p:cNvSpPr txBox="1"/>
          <p:nvPr/>
        </p:nvSpPr>
        <p:spPr>
          <a:xfrm>
            <a:off x="3704149" y="5181042"/>
            <a:ext cx="1573614" cy="430887"/>
          </a:xfrm>
          <a:prstGeom prst="rect">
            <a:avLst/>
          </a:prstGeom>
          <a:noFill/>
        </p:spPr>
        <p:txBody>
          <a:bodyPr wrap="square" lIns="0" tIns="0" rIns="0" bIns="0" rtlCol="0">
            <a:spAutoFit/>
          </a:bodyPr>
          <a:lstStyle/>
          <a:p>
            <a:r>
              <a:rPr lang="en-US" sz="1400" b="1" dirty="0">
                <a:solidFill>
                  <a:srgbClr val="FFFF00"/>
                </a:solidFill>
              </a:rPr>
              <a:t>2 LPA – 4 LPA average</a:t>
            </a:r>
          </a:p>
        </p:txBody>
      </p:sp>
      <p:sp>
        <p:nvSpPr>
          <p:cNvPr id="75" name="Rectangle 74" descr="This is a chart. ">
            <a:extLst>
              <a:ext uri="{FF2B5EF4-FFF2-40B4-BE49-F238E27FC236}">
                <a16:creationId xmlns:a16="http://schemas.microsoft.com/office/drawing/2014/main" id="{DF1BD16D-BEBD-22B5-B431-9E956E5ABE99}"/>
              </a:ext>
            </a:extLst>
          </p:cNvPr>
          <p:cNvSpPr/>
          <p:nvPr/>
        </p:nvSpPr>
        <p:spPr>
          <a:xfrm>
            <a:off x="-10204" y="1754335"/>
            <a:ext cx="2631907" cy="4051242"/>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6DAB0BE4-14A3-153B-69BF-3BE8403AD84B}"/>
              </a:ext>
            </a:extLst>
          </p:cNvPr>
          <p:cNvSpPr txBox="1"/>
          <p:nvPr/>
        </p:nvSpPr>
        <p:spPr>
          <a:xfrm>
            <a:off x="54010" y="1875891"/>
            <a:ext cx="2503477" cy="3877985"/>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400" dirty="0"/>
              <a:t>Experts are earning handsome packages for the experience they have and ease of operations they bring to the table.</a:t>
            </a:r>
          </a:p>
          <a:p>
            <a:pPr marL="285750" indent="-285750">
              <a:buFont typeface="Arial" panose="020B0604020202020204" pitchFamily="34" charset="0"/>
              <a:buChar char="•"/>
            </a:pPr>
            <a:r>
              <a:rPr lang="en-US" sz="1400" dirty="0"/>
              <a:t>Seniors’ usually take on the risk of operations and thus receive good package.</a:t>
            </a:r>
          </a:p>
          <a:p>
            <a:pPr marL="285750" indent="-285750">
              <a:buFont typeface="Arial" panose="020B0604020202020204" pitchFamily="34" charset="0"/>
              <a:buChar char="•"/>
            </a:pPr>
            <a:r>
              <a:rPr lang="en-US" sz="1400" dirty="0"/>
              <a:t>Mid level jobs are for experienced people, but their risk is lower and thus packages are in accordance with their responsibility.</a:t>
            </a:r>
          </a:p>
          <a:p>
            <a:pPr marL="285750" indent="-285750">
              <a:buFont typeface="Arial" panose="020B0604020202020204" pitchFamily="34" charset="0"/>
              <a:buChar char="•"/>
            </a:pPr>
            <a:r>
              <a:rPr lang="en-US" sz="1400" dirty="0"/>
              <a:t>Entry Level jobs are like break in period and people learn about the industry.</a:t>
            </a:r>
          </a:p>
          <a:p>
            <a:pPr marL="285750" indent="-285750">
              <a:buFont typeface="Arial" panose="020B0604020202020204" pitchFamily="34" charset="0"/>
              <a:buChar char="•"/>
            </a:pPr>
            <a:r>
              <a:rPr lang="en-US" sz="1400" dirty="0"/>
              <a:t>We have not specified entries as well</a:t>
            </a:r>
          </a:p>
        </p:txBody>
      </p:sp>
    </p:spTree>
    <p:extLst>
      <p:ext uri="{BB962C8B-B14F-4D97-AF65-F5344CB8AC3E}">
        <p14:creationId xmlns:p14="http://schemas.microsoft.com/office/powerpoint/2010/main" val="1519777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descr="This is a chart. ">
            <a:extLst>
              <a:ext uri="{FF2B5EF4-FFF2-40B4-BE49-F238E27FC236}">
                <a16:creationId xmlns:a16="http://schemas.microsoft.com/office/drawing/2014/main" id="{B8D0CA39-6FD5-B806-D341-B39645D6A22A}"/>
              </a:ext>
            </a:extLst>
          </p:cNvPr>
          <p:cNvSpPr/>
          <p:nvPr/>
        </p:nvSpPr>
        <p:spPr>
          <a:xfrm>
            <a:off x="8720296" y="4367154"/>
            <a:ext cx="3456963" cy="2490846"/>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descr="This is a chart. ">
            <a:extLst>
              <a:ext uri="{FF2B5EF4-FFF2-40B4-BE49-F238E27FC236}">
                <a16:creationId xmlns:a16="http://schemas.microsoft.com/office/drawing/2014/main" id="{7A1BC2CD-8B5B-6BD5-648A-BC8379158743}"/>
              </a:ext>
            </a:extLst>
          </p:cNvPr>
          <p:cNvSpPr/>
          <p:nvPr/>
        </p:nvSpPr>
        <p:spPr>
          <a:xfrm>
            <a:off x="-14738" y="4367154"/>
            <a:ext cx="3547540" cy="2490846"/>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37">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2" name="TextBox 41"/>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4</a:t>
            </a:r>
          </a:p>
        </p:txBody>
      </p:sp>
      <p:sp>
        <p:nvSpPr>
          <p:cNvPr id="116" name="Rectangle 115"/>
          <p:cNvSpPr/>
          <p:nvPr/>
        </p:nvSpPr>
        <p:spPr>
          <a:xfrm>
            <a:off x="-29478" y="809625"/>
            <a:ext cx="12206738" cy="3557529"/>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FFAEF1C8-817C-4EBC-A4FB-3ED2DB7FCBF8}"/>
              </a:ext>
            </a:extLst>
          </p:cNvPr>
          <p:cNvSpPr txBox="1"/>
          <p:nvPr/>
        </p:nvSpPr>
        <p:spPr>
          <a:xfrm>
            <a:off x="3532802" y="165381"/>
            <a:ext cx="5126404"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Top picks – Salary.mean()</a:t>
            </a:r>
          </a:p>
        </p:txBody>
      </p:sp>
      <p:sp>
        <p:nvSpPr>
          <p:cNvPr id="2" name="Title 1" hidden="1">
            <a:extLst>
              <a:ext uri="{FF2B5EF4-FFF2-40B4-BE49-F238E27FC236}">
                <a16:creationId xmlns:a16="http://schemas.microsoft.com/office/drawing/2014/main" id="{8BD7D413-936A-4A2D-83E0-6714C8DB077C}"/>
              </a:ext>
            </a:extLst>
          </p:cNvPr>
          <p:cNvSpPr>
            <a:spLocks noGrp="1"/>
          </p:cNvSpPr>
          <p:nvPr>
            <p:ph type="title"/>
          </p:nvPr>
        </p:nvSpPr>
        <p:spPr/>
        <p:txBody>
          <a:bodyPr/>
          <a:lstStyle/>
          <a:p>
            <a:r>
              <a:rPr lang="en-US" dirty="0"/>
              <a:t>Slide 4</a:t>
            </a:r>
          </a:p>
        </p:txBody>
      </p:sp>
      <p:sp>
        <p:nvSpPr>
          <p:cNvPr id="10" name="TextBox 9"/>
          <p:cNvSpPr txBox="1"/>
          <p:nvPr/>
        </p:nvSpPr>
        <p:spPr>
          <a:xfrm>
            <a:off x="75840" y="4613019"/>
            <a:ext cx="3456962" cy="2154436"/>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400" dirty="0"/>
              <a:t>It is visible that manufacturing industries have highest average salary followed by finance and IT.</a:t>
            </a:r>
          </a:p>
          <a:p>
            <a:pPr marL="285750" indent="-285750">
              <a:buFont typeface="Arial" panose="020B0604020202020204" pitchFamily="34" charset="0"/>
              <a:buChar char="•"/>
            </a:pPr>
            <a:r>
              <a:rPr lang="en-US" sz="1400" dirty="0"/>
              <a:t>Gap between finance and Manufacturing is worth noting.</a:t>
            </a:r>
          </a:p>
          <a:p>
            <a:pPr marL="285750" indent="-285750">
              <a:buFont typeface="Arial" panose="020B0604020202020204" pitchFamily="34" charset="0"/>
              <a:buChar char="•"/>
            </a:pPr>
            <a:r>
              <a:rPr lang="en-US" sz="1400" dirty="0"/>
              <a:t>IT offers good salary to seniors and experts but in India, most base IT jobs does not receive good package thus average is low.</a:t>
            </a:r>
          </a:p>
          <a:p>
            <a:pPr marL="285750" indent="-285750">
              <a:buFont typeface="Arial" panose="020B0604020202020204" pitchFamily="34" charset="0"/>
              <a:buChar char="•"/>
            </a:pPr>
            <a:r>
              <a:rPr lang="en-US" sz="1400" dirty="0"/>
              <a:t>Consulting and HR also pays well.</a:t>
            </a:r>
          </a:p>
        </p:txBody>
      </p:sp>
      <p:pic>
        <p:nvPicPr>
          <p:cNvPr id="12" name="Picture 11" descr="A graph with green dots&#10;&#10;AI-generated content may be incorrect.">
            <a:extLst>
              <a:ext uri="{FF2B5EF4-FFF2-40B4-BE49-F238E27FC236}">
                <a16:creationId xmlns:a16="http://schemas.microsoft.com/office/drawing/2014/main" id="{28EEE4EC-0066-12E6-FDB3-5EF572DC40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98" y="1052977"/>
            <a:ext cx="6018361" cy="3143635"/>
          </a:xfrm>
          <a:prstGeom prst="rect">
            <a:avLst/>
          </a:prstGeom>
        </p:spPr>
      </p:pic>
      <p:pic>
        <p:nvPicPr>
          <p:cNvPr id="18" name="Picture 17" descr="A graph of blue rectangular objects&#10;&#10;AI-generated content may be incorrect.">
            <a:extLst>
              <a:ext uri="{FF2B5EF4-FFF2-40B4-BE49-F238E27FC236}">
                <a16:creationId xmlns:a16="http://schemas.microsoft.com/office/drawing/2014/main" id="{23D94FD9-4367-EFE4-911A-0BA8D219FF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6279" y="1045932"/>
            <a:ext cx="5903342" cy="3150680"/>
          </a:xfrm>
          <a:prstGeom prst="rect">
            <a:avLst/>
          </a:prstGeom>
        </p:spPr>
      </p:pic>
      <p:sp>
        <p:nvSpPr>
          <p:cNvPr id="20" name="TextBox 19">
            <a:extLst>
              <a:ext uri="{FF2B5EF4-FFF2-40B4-BE49-F238E27FC236}">
                <a16:creationId xmlns:a16="http://schemas.microsoft.com/office/drawing/2014/main" id="{63314B41-624D-9BC2-7CA0-77A6A9CE48C4}"/>
              </a:ext>
            </a:extLst>
          </p:cNvPr>
          <p:cNvSpPr txBox="1"/>
          <p:nvPr/>
        </p:nvSpPr>
        <p:spPr>
          <a:xfrm>
            <a:off x="8751577" y="4613019"/>
            <a:ext cx="3440423" cy="1508105"/>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400" dirty="0"/>
              <a:t>VPs and directors have highest average salary as they are risk Barrers followed by PMs, Heads and Analysts.</a:t>
            </a:r>
          </a:p>
          <a:p>
            <a:pPr marL="285750" indent="-285750">
              <a:buFont typeface="Arial" panose="020B0604020202020204" pitchFamily="34" charset="0"/>
              <a:buChar char="•"/>
            </a:pPr>
            <a:r>
              <a:rPr lang="en-US" sz="1400" dirty="0"/>
              <a:t>Overall slope of data is almost perfect.</a:t>
            </a:r>
          </a:p>
          <a:p>
            <a:pPr marL="285750" indent="-285750">
              <a:buFont typeface="Arial" panose="020B0604020202020204" pitchFamily="34" charset="0"/>
              <a:buChar char="•"/>
            </a:pPr>
            <a:r>
              <a:rPr lang="en-US" sz="1400" dirty="0"/>
              <a:t>Most top roles are related to top management and share holders which take a lot of experience to reach.</a:t>
            </a:r>
          </a:p>
        </p:txBody>
      </p:sp>
    </p:spTree>
    <p:extLst>
      <p:ext uri="{BB962C8B-B14F-4D97-AF65-F5344CB8AC3E}">
        <p14:creationId xmlns:p14="http://schemas.microsoft.com/office/powerpoint/2010/main" val="3293348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42E965-DF77-EA7A-095C-9B73D66589EF}"/>
            </a:ext>
          </a:extLst>
        </p:cNvPr>
        <p:cNvGrpSpPr/>
        <p:nvPr/>
      </p:nvGrpSpPr>
      <p:grpSpPr>
        <a:xfrm>
          <a:off x="0" y="0"/>
          <a:ext cx="0" cy="0"/>
          <a:chOff x="0" y="0"/>
          <a:chExt cx="0" cy="0"/>
        </a:xfrm>
      </p:grpSpPr>
      <p:sp>
        <p:nvSpPr>
          <p:cNvPr id="110" name="TextBox 109">
            <a:extLst>
              <a:ext uri="{FF2B5EF4-FFF2-40B4-BE49-F238E27FC236}">
                <a16:creationId xmlns:a16="http://schemas.microsoft.com/office/drawing/2014/main" id="{53430361-E74C-4A46-1508-0CDD12D4BF74}"/>
              </a:ext>
            </a:extLst>
          </p:cNvPr>
          <p:cNvSpPr txBox="1"/>
          <p:nvPr/>
        </p:nvSpPr>
        <p:spPr>
          <a:xfrm>
            <a:off x="4041762" y="165381"/>
            <a:ext cx="4108497"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Industry Wise Posting</a:t>
            </a:r>
          </a:p>
        </p:txBody>
      </p:sp>
      <p:sp>
        <p:nvSpPr>
          <p:cNvPr id="140" name="Rectangle 139">
            <a:extLst>
              <a:ext uri="{FF2B5EF4-FFF2-40B4-BE49-F238E27FC236}">
                <a16:creationId xmlns:a16="http://schemas.microsoft.com/office/drawing/2014/main" id="{86FA1FB3-3933-260F-9AF5-16C0DCDD6582}"/>
              </a:ext>
              <a:ext uri="{C183D7F6-B498-43B3-948B-1728B52AA6E4}">
                <adec:decorative xmlns:adec="http://schemas.microsoft.com/office/drawing/2017/decorative" val="1"/>
              </a:ext>
            </a:extLst>
          </p:cNvPr>
          <p:cNvSpPr/>
          <p:nvPr/>
        </p:nvSpPr>
        <p:spPr>
          <a:xfrm>
            <a:off x="1048652" y="1067217"/>
            <a:ext cx="10094695" cy="542817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TextBox 134">
            <a:extLst>
              <a:ext uri="{FF2B5EF4-FFF2-40B4-BE49-F238E27FC236}">
                <a16:creationId xmlns:a16="http://schemas.microsoft.com/office/drawing/2014/main" id="{A9383FAD-9971-D589-CCF6-C155E8676E34}"/>
              </a:ext>
            </a:extLst>
          </p:cNvPr>
          <p:cNvSpPr txBox="1"/>
          <p:nvPr/>
        </p:nvSpPr>
        <p:spPr>
          <a:xfrm>
            <a:off x="2760810" y="4423584"/>
            <a:ext cx="6670378" cy="1938992"/>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400" dirty="0"/>
              <a:t>It is visible that most postings are for tech field particularly Software Development and engineering.</a:t>
            </a:r>
          </a:p>
          <a:p>
            <a:pPr marL="285750" indent="-285750">
              <a:buFont typeface="Arial" panose="020B0604020202020204" pitchFamily="34" charset="0"/>
              <a:buChar char="•"/>
            </a:pPr>
            <a:r>
              <a:rPr lang="en-US" sz="1400" dirty="0"/>
              <a:t>Followed by Sales/PROs but if we look at the difference, we can say that Tech jobs are booming still.</a:t>
            </a:r>
          </a:p>
          <a:p>
            <a:pPr marL="285750" indent="-285750">
              <a:buFont typeface="Arial" panose="020B0604020202020204" pitchFamily="34" charset="0"/>
              <a:buChar char="•"/>
            </a:pPr>
            <a:r>
              <a:rPr lang="en-US" sz="1400" dirty="0"/>
              <a:t>We have already discovered that Manufacturing fields are offering good salary, but we can see here that job opening are very less.</a:t>
            </a:r>
          </a:p>
          <a:p>
            <a:pPr marL="285750" indent="-285750">
              <a:buFont typeface="Arial" panose="020B0604020202020204" pitchFamily="34" charset="0"/>
              <a:buChar char="•"/>
            </a:pPr>
            <a:r>
              <a:rPr lang="en-US" sz="1400" dirty="0"/>
              <a:t>Sales are still relevant even after e-commerce boom.</a:t>
            </a:r>
          </a:p>
          <a:p>
            <a:pPr marL="285750" indent="-285750">
              <a:buFont typeface="Arial" panose="020B0604020202020204" pitchFamily="34" charset="0"/>
              <a:buChar char="•"/>
            </a:pPr>
            <a:r>
              <a:rPr lang="en-US" sz="1400" dirty="0"/>
              <a:t>Media/Content jobs are also relevant, and we can see that content creation is heading towards peek.</a:t>
            </a:r>
          </a:p>
        </p:txBody>
      </p:sp>
      <p:sp>
        <p:nvSpPr>
          <p:cNvPr id="30" name="Freeform 19">
            <a:extLst>
              <a:ext uri="{FF2B5EF4-FFF2-40B4-BE49-F238E27FC236}">
                <a16:creationId xmlns:a16="http://schemas.microsoft.com/office/drawing/2014/main" id="{5C34714B-2266-B964-F0AC-E3597E6A299F}"/>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020419A9-36C5-1B85-9783-A0FA4BE7A215}"/>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5</a:t>
            </a:r>
          </a:p>
        </p:txBody>
      </p:sp>
      <p:sp>
        <p:nvSpPr>
          <p:cNvPr id="2" name="Title 1" hidden="1">
            <a:extLst>
              <a:ext uri="{FF2B5EF4-FFF2-40B4-BE49-F238E27FC236}">
                <a16:creationId xmlns:a16="http://schemas.microsoft.com/office/drawing/2014/main" id="{4CCC7C1B-2154-A806-B274-E7D93C90FD3D}"/>
              </a:ext>
            </a:extLst>
          </p:cNvPr>
          <p:cNvSpPr>
            <a:spLocks noGrp="1"/>
          </p:cNvSpPr>
          <p:nvPr>
            <p:ph type="title"/>
          </p:nvPr>
        </p:nvSpPr>
        <p:spPr/>
        <p:txBody>
          <a:bodyPr/>
          <a:lstStyle/>
          <a:p>
            <a:r>
              <a:rPr lang="en-US" dirty="0"/>
              <a:t>Slide 2</a:t>
            </a:r>
          </a:p>
        </p:txBody>
      </p:sp>
      <p:pic>
        <p:nvPicPr>
          <p:cNvPr id="5" name="Picture 4">
            <a:extLst>
              <a:ext uri="{FF2B5EF4-FFF2-40B4-BE49-F238E27FC236}">
                <a16:creationId xmlns:a16="http://schemas.microsoft.com/office/drawing/2014/main" id="{55FA6D0A-4978-823E-6197-34C2C8EDD7AF}"/>
              </a:ext>
            </a:extLst>
          </p:cNvPr>
          <p:cNvPicPr>
            <a:picLocks noChangeAspect="1"/>
          </p:cNvPicPr>
          <p:nvPr/>
        </p:nvPicPr>
        <p:blipFill>
          <a:blip r:embed="rId2">
            <a:extLst>
              <a:ext uri="{28A0092B-C50C-407E-A947-70E740481C1C}">
                <a14:useLocalDpi xmlns:a14="http://schemas.microsoft.com/office/drawing/2010/main" val="0"/>
              </a:ext>
            </a:extLst>
          </a:blip>
          <a:srcRect l="32453" t="37731" r="17571" b="27673"/>
          <a:stretch>
            <a:fillRect/>
          </a:stretch>
        </p:blipFill>
        <p:spPr>
          <a:xfrm>
            <a:off x="2760810" y="1266825"/>
            <a:ext cx="6670378" cy="2957151"/>
          </a:xfrm>
          <a:prstGeom prst="rect">
            <a:avLst/>
          </a:prstGeom>
        </p:spPr>
      </p:pic>
    </p:spTree>
    <p:extLst>
      <p:ext uri="{BB962C8B-B14F-4D97-AF65-F5344CB8AC3E}">
        <p14:creationId xmlns:p14="http://schemas.microsoft.com/office/powerpoint/2010/main" val="11075361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AI-generated content may be incorrect.">
            <a:extLst>
              <a:ext uri="{FF2B5EF4-FFF2-40B4-BE49-F238E27FC236}">
                <a16:creationId xmlns:a16="http://schemas.microsoft.com/office/drawing/2014/main" id="{0D7FC0CA-0EC2-FF77-6736-8B46D29A92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032" y="1594370"/>
            <a:ext cx="6427709" cy="3669259"/>
          </a:xfrm>
          <a:prstGeom prst="rect">
            <a:avLst/>
          </a:prstGeom>
        </p:spPr>
      </p:pic>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6</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490600" y="165381"/>
            <a:ext cx="3210815"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Skills in demand</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sp>
        <p:nvSpPr>
          <p:cNvPr id="138" name="Rectangle 137">
            <a:extLst>
              <a:ext uri="{C183D7F6-B498-43B3-948B-1728B52AA6E4}">
                <adec:decorative xmlns:adec="http://schemas.microsoft.com/office/drawing/2017/decorative" val="1"/>
              </a:ext>
            </a:extLst>
          </p:cNvPr>
          <p:cNvSpPr/>
          <p:nvPr/>
        </p:nvSpPr>
        <p:spPr>
          <a:xfrm rot="5400000">
            <a:off x="6988155" y="168816"/>
            <a:ext cx="3669258" cy="6520368"/>
          </a:xfrm>
          <a:prstGeom prst="rect">
            <a:avLst/>
          </a:prstGeom>
          <a:gradFill flip="none" rotWithShape="1">
            <a:gsLst>
              <a:gs pos="100000">
                <a:srgbClr val="98A3AD">
                  <a:alpha val="0"/>
                </a:srgbClr>
              </a:gs>
              <a:gs pos="0">
                <a:srgbClr val="98A3AD"/>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TextBox 124"/>
          <p:cNvSpPr txBox="1"/>
          <p:nvPr/>
        </p:nvSpPr>
        <p:spPr>
          <a:xfrm>
            <a:off x="6948202" y="2074782"/>
            <a:ext cx="5098072" cy="2708434"/>
          </a:xfrm>
          <a:prstGeom prst="rect">
            <a:avLst/>
          </a:prstGeom>
          <a:noFill/>
        </p:spPr>
        <p:txBody>
          <a:bodyPr wrap="square" lIns="0" tIns="0" rIns="0" bIns="0" rtlCol="0">
            <a:spAutoFit/>
          </a:bodyPr>
          <a:lstStyle>
            <a:defPPr>
              <a:defRPr lang="en-US"/>
            </a:defPPr>
            <a:lvl1pPr algn="ctr">
              <a:defRPr sz="1600">
                <a:solidFill>
                  <a:schemeClr val="bg1"/>
                </a:solidFill>
              </a:defRPr>
            </a:lvl1pPr>
          </a:lstStyle>
          <a:p>
            <a:pPr marL="285750" indent="-285750" algn="l">
              <a:buFont typeface="Arial" panose="020B0604020202020204" pitchFamily="34" charset="0"/>
              <a:buChar char="•"/>
            </a:pPr>
            <a:r>
              <a:rPr lang="en-US" dirty="0">
                <a:solidFill>
                  <a:srgbClr val="30353F"/>
                </a:solidFill>
              </a:rPr>
              <a:t>We can see that most jobs are around programming followed by databases and sales.</a:t>
            </a:r>
          </a:p>
          <a:p>
            <a:pPr marL="285750" indent="-285750" algn="l">
              <a:buFont typeface="Arial" panose="020B0604020202020204" pitchFamily="34" charset="0"/>
              <a:buChar char="•"/>
            </a:pPr>
            <a:r>
              <a:rPr lang="en-US" dirty="0">
                <a:solidFill>
                  <a:srgbClr val="30353F"/>
                </a:solidFill>
              </a:rPr>
              <a:t>The difference we see here between job count of programming and Databases is noticeable.</a:t>
            </a:r>
          </a:p>
          <a:p>
            <a:pPr marL="285750" indent="-285750" algn="l">
              <a:buFont typeface="Arial" panose="020B0604020202020204" pitchFamily="34" charset="0"/>
              <a:buChar char="•"/>
            </a:pPr>
            <a:r>
              <a:rPr lang="en-US" dirty="0">
                <a:solidFill>
                  <a:srgbClr val="30353F"/>
                </a:solidFill>
              </a:rPr>
              <a:t>We can say that finance, sales, programming and Management pays good and a lot of postings are available.</a:t>
            </a:r>
          </a:p>
          <a:p>
            <a:pPr marL="285750" indent="-285750" algn="l">
              <a:buFont typeface="Arial" panose="020B0604020202020204" pitchFamily="34" charset="0"/>
              <a:buChar char="•"/>
            </a:pPr>
            <a:r>
              <a:rPr lang="en-US" dirty="0">
                <a:solidFill>
                  <a:srgbClr val="30353F"/>
                </a:solidFill>
              </a:rPr>
              <a:t>Database jobs are increasing as data is the new oil and lot of companies have big data centers which require engineering. AI also require these.</a:t>
            </a:r>
          </a:p>
          <a:p>
            <a:pPr marL="285750" indent="-285750" algn="l">
              <a:buFont typeface="Arial" panose="020B0604020202020204" pitchFamily="34" charset="0"/>
              <a:buChar char="•"/>
            </a:pPr>
            <a:endParaRPr lang="en-US" dirty="0">
              <a:solidFill>
                <a:srgbClr val="30353F"/>
              </a:solidFill>
            </a:endParaRPr>
          </a:p>
        </p:txBody>
      </p:sp>
    </p:spTree>
    <p:extLst>
      <p:ext uri="{BB962C8B-B14F-4D97-AF65-F5344CB8AC3E}">
        <p14:creationId xmlns:p14="http://schemas.microsoft.com/office/powerpoint/2010/main" val="1676837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C82A0F-1E3C-D159-1078-CE5091B67FE3}"/>
            </a:ext>
          </a:extLst>
        </p:cNvPr>
        <p:cNvGrpSpPr/>
        <p:nvPr/>
      </p:nvGrpSpPr>
      <p:grpSpPr>
        <a:xfrm>
          <a:off x="0" y="0"/>
          <a:ext cx="0" cy="0"/>
          <a:chOff x="0" y="0"/>
          <a:chExt cx="0" cy="0"/>
        </a:xfrm>
      </p:grpSpPr>
      <p:sp>
        <p:nvSpPr>
          <p:cNvPr id="20" name="Freeform 19">
            <a:extLst>
              <a:ext uri="{FF2B5EF4-FFF2-40B4-BE49-F238E27FC236}">
                <a16:creationId xmlns:a16="http://schemas.microsoft.com/office/drawing/2014/main" id="{F880CEAA-F729-A338-555A-4B78FFD67487}"/>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a:extLst>
              <a:ext uri="{FF2B5EF4-FFF2-40B4-BE49-F238E27FC236}">
                <a16:creationId xmlns:a16="http://schemas.microsoft.com/office/drawing/2014/main" id="{B5CC6F78-9014-3881-7352-4C6B621859E7}"/>
              </a:ext>
            </a:extLst>
          </p:cNvPr>
          <p:cNvSpPr txBox="1"/>
          <p:nvPr/>
        </p:nvSpPr>
        <p:spPr>
          <a:xfrm>
            <a:off x="11907454" y="6481180"/>
            <a:ext cx="274434" cy="307777"/>
          </a:xfrm>
          <a:prstGeom prst="rect">
            <a:avLst/>
          </a:prstGeom>
          <a:noFill/>
        </p:spPr>
        <p:txBody>
          <a:bodyPr wrap="none" rtlCol="0">
            <a:spAutoFit/>
          </a:bodyPr>
          <a:lstStyle/>
          <a:p>
            <a:r>
              <a:rPr lang="en-US" sz="1400" b="1" dirty="0">
                <a:solidFill>
                  <a:schemeClr val="bg1"/>
                </a:solidFill>
              </a:rPr>
              <a:t>7</a:t>
            </a:r>
          </a:p>
        </p:txBody>
      </p:sp>
      <p:sp>
        <p:nvSpPr>
          <p:cNvPr id="182" name="Rectangle 181">
            <a:extLst>
              <a:ext uri="{FF2B5EF4-FFF2-40B4-BE49-F238E27FC236}">
                <a16:creationId xmlns:a16="http://schemas.microsoft.com/office/drawing/2014/main" id="{CAA0D3F7-97D6-F481-4550-22338A71BD1C}"/>
              </a:ext>
              <a:ext uri="{C183D7F6-B498-43B3-948B-1728B52AA6E4}">
                <adec:decorative xmlns:adec="http://schemas.microsoft.com/office/drawing/2017/decorative" val="1"/>
              </a:ext>
            </a:extLst>
          </p:cNvPr>
          <p:cNvSpPr/>
          <p:nvPr/>
        </p:nvSpPr>
        <p:spPr>
          <a:xfrm flipH="1">
            <a:off x="8047820" y="1381939"/>
            <a:ext cx="495949" cy="744793"/>
          </a:xfrm>
          <a:prstGeom prst="rect">
            <a:avLst/>
          </a:prstGeom>
          <a:solidFill>
            <a:srgbClr val="AFBB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3" name="Rectangle 182">
            <a:extLst>
              <a:ext uri="{FF2B5EF4-FFF2-40B4-BE49-F238E27FC236}">
                <a16:creationId xmlns:a16="http://schemas.microsoft.com/office/drawing/2014/main" id="{D0B1F6DD-238C-3EEB-BCD6-5375CC3719B3}"/>
              </a:ext>
              <a:ext uri="{C183D7F6-B498-43B3-948B-1728B52AA6E4}">
                <adec:decorative xmlns:adec="http://schemas.microsoft.com/office/drawing/2017/decorative" val="1"/>
              </a:ext>
            </a:extLst>
          </p:cNvPr>
          <p:cNvSpPr/>
          <p:nvPr/>
        </p:nvSpPr>
        <p:spPr>
          <a:xfrm flipH="1">
            <a:off x="9152940" y="1381938"/>
            <a:ext cx="495949" cy="744794"/>
          </a:xfrm>
          <a:prstGeom prst="rect">
            <a:avLst/>
          </a:prstGeom>
          <a:solidFill>
            <a:srgbClr val="DBD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4" name="Rectangle 183">
            <a:extLst>
              <a:ext uri="{FF2B5EF4-FFF2-40B4-BE49-F238E27FC236}">
                <a16:creationId xmlns:a16="http://schemas.microsoft.com/office/drawing/2014/main" id="{98AB381E-9514-45CA-ED10-2720A2B9D048}"/>
              </a:ext>
              <a:ext uri="{C183D7F6-B498-43B3-948B-1728B52AA6E4}">
                <adec:decorative xmlns:adec="http://schemas.microsoft.com/office/drawing/2017/decorative" val="1"/>
              </a:ext>
            </a:extLst>
          </p:cNvPr>
          <p:cNvSpPr/>
          <p:nvPr/>
        </p:nvSpPr>
        <p:spPr>
          <a:xfrm flipH="1">
            <a:off x="10257195" y="1381938"/>
            <a:ext cx="495949" cy="744794"/>
          </a:xfrm>
          <a:prstGeom prst="rect">
            <a:avLst/>
          </a:prstGeom>
          <a:solidFill>
            <a:srgbClr val="85E0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4B7DD2B4-3B45-2328-0CA8-B55A0A79265F}"/>
              </a:ext>
              <a:ext uri="{C183D7F6-B498-43B3-948B-1728B52AA6E4}">
                <adec:decorative xmlns:adec="http://schemas.microsoft.com/office/drawing/2017/decorative" val="1"/>
              </a:ext>
            </a:extLst>
          </p:cNvPr>
          <p:cNvSpPr/>
          <p:nvPr/>
        </p:nvSpPr>
        <p:spPr>
          <a:xfrm flipH="1">
            <a:off x="6943564" y="1381938"/>
            <a:ext cx="495949" cy="744794"/>
          </a:xfrm>
          <a:prstGeom prst="rect">
            <a:avLst/>
          </a:prstGeom>
          <a:solidFill>
            <a:srgbClr val="515A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977C601-1042-2C52-0996-646FF86F9006}"/>
              </a:ext>
            </a:extLst>
          </p:cNvPr>
          <p:cNvSpPr txBox="1"/>
          <p:nvPr/>
        </p:nvSpPr>
        <p:spPr>
          <a:xfrm>
            <a:off x="4310258" y="165381"/>
            <a:ext cx="3571491"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Demand per level</a:t>
            </a:r>
          </a:p>
        </p:txBody>
      </p:sp>
      <p:sp>
        <p:nvSpPr>
          <p:cNvPr id="4" name="Title 3" hidden="1">
            <a:extLst>
              <a:ext uri="{FF2B5EF4-FFF2-40B4-BE49-F238E27FC236}">
                <a16:creationId xmlns:a16="http://schemas.microsoft.com/office/drawing/2014/main" id="{5224CDE0-2A29-65FD-9B8B-92796768FF05}"/>
              </a:ext>
            </a:extLst>
          </p:cNvPr>
          <p:cNvSpPr>
            <a:spLocks noGrp="1"/>
          </p:cNvSpPr>
          <p:nvPr>
            <p:ph type="title"/>
          </p:nvPr>
        </p:nvSpPr>
        <p:spPr/>
        <p:txBody>
          <a:bodyPr/>
          <a:lstStyle/>
          <a:p>
            <a:r>
              <a:rPr lang="en-US" dirty="0"/>
              <a:t>Slide 3</a:t>
            </a:r>
          </a:p>
        </p:txBody>
      </p:sp>
      <p:sp>
        <p:nvSpPr>
          <p:cNvPr id="7" name="Flowchart: Connector 6" descr="Expert">
            <a:extLst>
              <a:ext uri="{FF2B5EF4-FFF2-40B4-BE49-F238E27FC236}">
                <a16:creationId xmlns:a16="http://schemas.microsoft.com/office/drawing/2014/main" id="{73A206EE-1F20-9951-87F5-53BFD0BFB65E}"/>
              </a:ext>
            </a:extLst>
          </p:cNvPr>
          <p:cNvSpPr/>
          <p:nvPr/>
        </p:nvSpPr>
        <p:spPr>
          <a:xfrm>
            <a:off x="6827196" y="892415"/>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Expert</a:t>
            </a:r>
          </a:p>
        </p:txBody>
      </p:sp>
      <p:sp>
        <p:nvSpPr>
          <p:cNvPr id="9" name="Flowchart: Connector 8" descr="Expert">
            <a:extLst>
              <a:ext uri="{FF2B5EF4-FFF2-40B4-BE49-F238E27FC236}">
                <a16:creationId xmlns:a16="http://schemas.microsoft.com/office/drawing/2014/main" id="{6FB2C1DD-14A4-6B36-44C6-7251857D498B}"/>
              </a:ext>
            </a:extLst>
          </p:cNvPr>
          <p:cNvSpPr/>
          <p:nvPr/>
        </p:nvSpPr>
        <p:spPr>
          <a:xfrm>
            <a:off x="7936524" y="886509"/>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Senior</a:t>
            </a:r>
          </a:p>
        </p:txBody>
      </p:sp>
      <p:sp>
        <p:nvSpPr>
          <p:cNvPr id="10" name="Flowchart: Connector 9" descr="Expert">
            <a:extLst>
              <a:ext uri="{FF2B5EF4-FFF2-40B4-BE49-F238E27FC236}">
                <a16:creationId xmlns:a16="http://schemas.microsoft.com/office/drawing/2014/main" id="{857C3BD9-2B4D-29B6-2CCE-006650291340}"/>
              </a:ext>
            </a:extLst>
          </p:cNvPr>
          <p:cNvSpPr/>
          <p:nvPr/>
        </p:nvSpPr>
        <p:spPr>
          <a:xfrm>
            <a:off x="9045852" y="886509"/>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Mid</a:t>
            </a:r>
          </a:p>
        </p:txBody>
      </p:sp>
      <p:sp>
        <p:nvSpPr>
          <p:cNvPr id="11" name="Flowchart: Connector 10" descr="Expert">
            <a:extLst>
              <a:ext uri="{FF2B5EF4-FFF2-40B4-BE49-F238E27FC236}">
                <a16:creationId xmlns:a16="http://schemas.microsoft.com/office/drawing/2014/main" id="{EECA0724-DB24-4A0F-242E-681023C5A179}"/>
              </a:ext>
            </a:extLst>
          </p:cNvPr>
          <p:cNvSpPr/>
          <p:nvPr/>
        </p:nvSpPr>
        <p:spPr>
          <a:xfrm>
            <a:off x="10142484" y="896847"/>
            <a:ext cx="718540" cy="70296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900" dirty="0"/>
              <a:t>Entry</a:t>
            </a:r>
          </a:p>
        </p:txBody>
      </p:sp>
      <p:pic>
        <p:nvPicPr>
          <p:cNvPr id="13" name="Picture 12" descr="A screenshot of a computer screen&#10;&#10;AI-generated content may be incorrect.">
            <a:extLst>
              <a:ext uri="{FF2B5EF4-FFF2-40B4-BE49-F238E27FC236}">
                <a16:creationId xmlns:a16="http://schemas.microsoft.com/office/drawing/2014/main" id="{3F35FDCB-A4DD-6FCD-4ED0-6A93BFBB4043}"/>
              </a:ext>
            </a:extLst>
          </p:cNvPr>
          <p:cNvPicPr>
            <a:picLocks noChangeAspect="1"/>
          </p:cNvPicPr>
          <p:nvPr/>
        </p:nvPicPr>
        <p:blipFill>
          <a:blip r:embed="rId2">
            <a:extLst>
              <a:ext uri="{28A0092B-C50C-407E-A947-70E740481C1C}">
                <a14:useLocalDpi xmlns:a14="http://schemas.microsoft.com/office/drawing/2010/main" val="0"/>
              </a:ext>
            </a:extLst>
          </a:blip>
          <a:srcRect t="432"/>
          <a:stretch>
            <a:fillRect/>
          </a:stretch>
        </p:blipFill>
        <p:spPr>
          <a:xfrm>
            <a:off x="5296166" y="1841247"/>
            <a:ext cx="6895834" cy="3961398"/>
          </a:xfrm>
          <a:prstGeom prst="rect">
            <a:avLst/>
          </a:prstGeom>
          <a:ln>
            <a:noFill/>
          </a:ln>
          <a:effectLst>
            <a:outerShdw blurRad="190500" algn="tl" rotWithShape="0">
              <a:srgbClr val="000000">
                <a:alpha val="70000"/>
              </a:srgbClr>
            </a:outerShdw>
          </a:effectLst>
        </p:spPr>
      </p:pic>
      <p:sp>
        <p:nvSpPr>
          <p:cNvPr id="22" name="Rectangle 21" descr="This is a chart. ">
            <a:extLst>
              <a:ext uri="{FF2B5EF4-FFF2-40B4-BE49-F238E27FC236}">
                <a16:creationId xmlns:a16="http://schemas.microsoft.com/office/drawing/2014/main" id="{F6EE985E-3900-7EAE-36D6-F2B89168782C}"/>
              </a:ext>
            </a:extLst>
          </p:cNvPr>
          <p:cNvSpPr/>
          <p:nvPr/>
        </p:nvSpPr>
        <p:spPr>
          <a:xfrm>
            <a:off x="0" y="2576523"/>
            <a:ext cx="5296166" cy="2490846"/>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F41AA893-FDC6-7157-41DC-CDE999E270E8}"/>
              </a:ext>
            </a:extLst>
          </p:cNvPr>
          <p:cNvSpPr txBox="1"/>
          <p:nvPr/>
        </p:nvSpPr>
        <p:spPr>
          <a:xfrm>
            <a:off x="0" y="3206393"/>
            <a:ext cx="5098072" cy="1231106"/>
          </a:xfrm>
          <a:prstGeom prst="rect">
            <a:avLst/>
          </a:prstGeom>
          <a:noFill/>
        </p:spPr>
        <p:txBody>
          <a:bodyPr wrap="square" lIns="0" tIns="0" rIns="0" bIns="0" rtlCol="0">
            <a:spAutoFit/>
          </a:bodyPr>
          <a:lstStyle>
            <a:defPPr>
              <a:defRPr lang="en-US"/>
            </a:defPPr>
            <a:lvl1pPr algn="ctr">
              <a:defRPr sz="1600">
                <a:solidFill>
                  <a:schemeClr val="bg1"/>
                </a:solidFill>
              </a:defRPr>
            </a:lvl1pPr>
          </a:lstStyle>
          <a:p>
            <a:pPr marL="285750" indent="-285750" algn="l">
              <a:buFont typeface="Arial" panose="020B0604020202020204" pitchFamily="34" charset="0"/>
              <a:buChar char="•"/>
            </a:pPr>
            <a:r>
              <a:rPr lang="en-US" dirty="0">
                <a:solidFill>
                  <a:srgbClr val="30353F"/>
                </a:solidFill>
              </a:rPr>
              <a:t>All levels have programming language related jobs which signifies that market is now ready for more IT jobs followed by database and sales.</a:t>
            </a:r>
          </a:p>
          <a:p>
            <a:pPr marL="285750" indent="-285750" algn="l">
              <a:buFont typeface="Arial" panose="020B0604020202020204" pitchFamily="34" charset="0"/>
              <a:buChar char="•"/>
            </a:pPr>
            <a:r>
              <a:rPr lang="en-US" dirty="0">
                <a:solidFill>
                  <a:srgbClr val="30353F"/>
                </a:solidFill>
              </a:rPr>
              <a:t>Jobs for Mid and Senior level programmers are on peek which could be due to massive lay-off right now.</a:t>
            </a:r>
          </a:p>
        </p:txBody>
      </p:sp>
    </p:spTree>
    <p:extLst>
      <p:ext uri="{BB962C8B-B14F-4D97-AF65-F5344CB8AC3E}">
        <p14:creationId xmlns:p14="http://schemas.microsoft.com/office/powerpoint/2010/main" val="3527702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1" name="Group 120">
            <a:extLst>
              <a:ext uri="{C183D7F6-B498-43B3-948B-1728B52AA6E4}">
                <adec:decorative xmlns:adec="http://schemas.microsoft.com/office/drawing/2017/decorative" val="1"/>
              </a:ext>
            </a:extLst>
          </p:cNvPr>
          <p:cNvGrpSpPr/>
          <p:nvPr/>
        </p:nvGrpSpPr>
        <p:grpSpPr>
          <a:xfrm>
            <a:off x="628650" y="342312"/>
            <a:ext cx="8273221" cy="6003511"/>
            <a:chOff x="223691" y="1455469"/>
            <a:chExt cx="5660167" cy="4679192"/>
          </a:xfrm>
        </p:grpSpPr>
        <p:pic>
          <p:nvPicPr>
            <p:cNvPr id="122" name="Picture 121" descr="This is a computer monito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3691" y="1455469"/>
              <a:ext cx="5660167" cy="4679192"/>
            </a:xfrm>
            <a:prstGeom prst="rect">
              <a:avLst/>
            </a:prstGeom>
          </p:spPr>
        </p:pic>
        <p:sp>
          <p:nvSpPr>
            <p:cNvPr id="123" name="Rectangle 122"/>
            <p:cNvSpPr/>
            <p:nvPr/>
          </p:nvSpPr>
          <p:spPr>
            <a:xfrm>
              <a:off x="2779454" y="4900079"/>
              <a:ext cx="548640" cy="326575"/>
            </a:xfrm>
            <a:prstGeom prst="rect">
              <a:avLst/>
            </a:prstGeom>
            <a:gradFill flip="none" rotWithShape="1">
              <a:gsLst>
                <a:gs pos="0">
                  <a:srgbClr val="C7C8CB"/>
                </a:gs>
                <a:gs pos="100000">
                  <a:srgbClr val="BCBDC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4" name="Rectangle 123">
            <a:extLst>
              <a:ext uri="{C183D7F6-B498-43B3-948B-1728B52AA6E4}">
                <adec:decorative xmlns:adec="http://schemas.microsoft.com/office/drawing/2017/decorative" val="1"/>
              </a:ext>
            </a:extLst>
          </p:cNvPr>
          <p:cNvSpPr/>
          <p:nvPr/>
        </p:nvSpPr>
        <p:spPr>
          <a:xfrm>
            <a:off x="771526" y="621193"/>
            <a:ext cx="7837602" cy="3739291"/>
          </a:xfrm>
          <a:prstGeom prst="rect">
            <a:avLst/>
          </a:prstGeom>
          <a:solidFill>
            <a:schemeClr val="bg1"/>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1" name="Picture 140">
            <a:extLs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a:xfrm>
            <a:off x="7254240" y="1"/>
            <a:ext cx="4937760" cy="6857999"/>
          </a:xfrm>
          <a:custGeom>
            <a:avLst/>
            <a:gdLst>
              <a:gd name="connsiteX0" fmla="*/ 0 w 4937760"/>
              <a:gd name="connsiteY0" fmla="*/ 0 h 6857999"/>
              <a:gd name="connsiteX1" fmla="*/ 4937760 w 4937760"/>
              <a:gd name="connsiteY1" fmla="*/ 0 h 6857999"/>
              <a:gd name="connsiteX2" fmla="*/ 4937760 w 4937760"/>
              <a:gd name="connsiteY2" fmla="*/ 6857999 h 6857999"/>
              <a:gd name="connsiteX3" fmla="*/ 0 w 493776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4937760" h="6857999">
                <a:moveTo>
                  <a:pt x="0" y="0"/>
                </a:moveTo>
                <a:lnTo>
                  <a:pt x="4937760" y="0"/>
                </a:lnTo>
                <a:lnTo>
                  <a:pt x="4937760" y="6857999"/>
                </a:lnTo>
                <a:lnTo>
                  <a:pt x="0" y="6857999"/>
                </a:lnTo>
                <a:close/>
              </a:path>
            </a:pathLst>
          </a:custGeom>
        </p:spPr>
      </p:pic>
      <p:sp>
        <p:nvSpPr>
          <p:cNvPr id="140" name="Rectangle 139">
            <a:extLst>
              <a:ext uri="{C183D7F6-B498-43B3-948B-1728B52AA6E4}">
                <adec:decorative xmlns:adec="http://schemas.microsoft.com/office/drawing/2017/decorative" val="1"/>
              </a:ext>
            </a:extLst>
          </p:cNvPr>
          <p:cNvSpPr/>
          <p:nvPr/>
        </p:nvSpPr>
        <p:spPr>
          <a:xfrm>
            <a:off x="7254240" y="0"/>
            <a:ext cx="493776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51" name="Straight Connector 150">
            <a:extLst>
              <a:ext uri="{C183D7F6-B498-43B3-948B-1728B52AA6E4}">
                <adec:decorative xmlns:adec="http://schemas.microsoft.com/office/drawing/2017/decorative" val="1"/>
              </a:ext>
            </a:extLst>
          </p:cNvPr>
          <p:cNvCxnSpPr/>
          <p:nvPr/>
        </p:nvCxnSpPr>
        <p:spPr>
          <a:xfrm>
            <a:off x="9002957" y="1999820"/>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C183D7F6-B498-43B3-948B-1728B52AA6E4}">
                <adec:decorative xmlns:adec="http://schemas.microsoft.com/office/drawing/2017/decorative" val="1"/>
              </a:ext>
            </a:extLst>
          </p:cNvPr>
          <p:cNvCxnSpPr/>
          <p:nvPr/>
        </p:nvCxnSpPr>
        <p:spPr>
          <a:xfrm>
            <a:off x="9460130" y="4761826"/>
            <a:ext cx="750771"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hidden="1">
            <a:extLst>
              <a:ext uri="{FF2B5EF4-FFF2-40B4-BE49-F238E27FC236}">
                <a16:creationId xmlns:a16="http://schemas.microsoft.com/office/drawing/2014/main" id="{B61803F9-0687-42F2-AD52-B4E217229BB0}"/>
              </a:ext>
            </a:extLst>
          </p:cNvPr>
          <p:cNvSpPr>
            <a:spLocks noGrp="1"/>
          </p:cNvSpPr>
          <p:nvPr>
            <p:ph type="title"/>
          </p:nvPr>
        </p:nvSpPr>
        <p:spPr/>
        <p:txBody>
          <a:bodyPr/>
          <a:lstStyle/>
          <a:p>
            <a:r>
              <a:rPr lang="en-US" dirty="0"/>
              <a:t>Slide 7</a:t>
            </a:r>
          </a:p>
        </p:txBody>
      </p:sp>
      <p:pic>
        <p:nvPicPr>
          <p:cNvPr id="5" name="Picture 4" descr="A screen shot of a graph&#10;&#10;AI-generated content may be incorrect.">
            <a:extLst>
              <a:ext uri="{FF2B5EF4-FFF2-40B4-BE49-F238E27FC236}">
                <a16:creationId xmlns:a16="http://schemas.microsoft.com/office/drawing/2014/main" id="{85BDA0A4-C086-DE9D-94EF-D386B0B71C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503" y="561789"/>
            <a:ext cx="6493738" cy="3858098"/>
          </a:xfrm>
          <a:prstGeom prst="rect">
            <a:avLst/>
          </a:prstGeom>
        </p:spPr>
      </p:pic>
      <p:sp>
        <p:nvSpPr>
          <p:cNvPr id="6" name="TextBox 5">
            <a:extLst>
              <a:ext uri="{FF2B5EF4-FFF2-40B4-BE49-F238E27FC236}">
                <a16:creationId xmlns:a16="http://schemas.microsoft.com/office/drawing/2014/main" id="{1BDB57BF-8F76-FBAD-0724-F8ED901BE31A}"/>
              </a:ext>
            </a:extLst>
          </p:cNvPr>
          <p:cNvSpPr txBox="1"/>
          <p:nvPr/>
        </p:nvSpPr>
        <p:spPr>
          <a:xfrm>
            <a:off x="7624789" y="1148977"/>
            <a:ext cx="4196662" cy="492443"/>
          </a:xfrm>
          <a:prstGeom prst="rect">
            <a:avLst/>
          </a:prstGeom>
          <a:noFill/>
        </p:spPr>
        <p:txBody>
          <a:bodyPr wrap="none" lIns="0" tIns="0" rIns="0" bIns="0" rtlCol="0">
            <a:spAutoFit/>
          </a:bodyPr>
          <a:lstStyle/>
          <a:p>
            <a:pPr algn="ctr">
              <a:tabLst>
                <a:tab pos="347663" algn="l"/>
              </a:tabLst>
            </a:pPr>
            <a:r>
              <a:rPr lang="en-US" sz="3200" b="1" dirty="0">
                <a:solidFill>
                  <a:schemeClr val="bg1"/>
                </a:solidFill>
                <a:latin typeface="+mj-lt"/>
              </a:rPr>
              <a:t>Experience to Salary </a:t>
            </a:r>
          </a:p>
        </p:txBody>
      </p:sp>
      <p:sp>
        <p:nvSpPr>
          <p:cNvPr id="7" name="TextBox 6">
            <a:extLst>
              <a:ext uri="{FF2B5EF4-FFF2-40B4-BE49-F238E27FC236}">
                <a16:creationId xmlns:a16="http://schemas.microsoft.com/office/drawing/2014/main" id="{19EB46E1-68A0-7AAC-289D-9FDD517FC645}"/>
              </a:ext>
            </a:extLst>
          </p:cNvPr>
          <p:cNvSpPr txBox="1"/>
          <p:nvPr/>
        </p:nvSpPr>
        <p:spPr>
          <a:xfrm>
            <a:off x="7892809" y="2272828"/>
            <a:ext cx="3657746" cy="2215991"/>
          </a:xfrm>
          <a:prstGeom prst="rect">
            <a:avLst/>
          </a:prstGeom>
          <a:noFill/>
        </p:spPr>
        <p:txBody>
          <a:bodyPr wrap="square" lIns="0" tIns="0" rIns="0" bIns="0" rtlCol="0">
            <a:spAutoFit/>
          </a:bodyPr>
          <a:lstStyle>
            <a:defPPr>
              <a:defRPr lang="en-US"/>
            </a:defPPr>
            <a:lvl1pPr algn="ctr">
              <a:defRPr sz="1600">
                <a:solidFill>
                  <a:schemeClr val="bg1"/>
                </a:solidFill>
              </a:defRPr>
            </a:lvl1pPr>
          </a:lstStyle>
          <a:p>
            <a:pPr algn="l"/>
            <a:r>
              <a:rPr lang="en-US" dirty="0"/>
              <a:t>• Salary generally increases with experience, but not linearly.</a:t>
            </a:r>
          </a:p>
          <a:p>
            <a:pPr algn="l"/>
            <a:r>
              <a:rPr lang="en-US" dirty="0"/>
              <a:t>• High salary outliers appear across many experience levels.</a:t>
            </a:r>
          </a:p>
          <a:p>
            <a:pPr algn="l"/>
            <a:r>
              <a:rPr lang="en-US" dirty="0"/>
              <a:t>• Most roles fall in 0–10 years experience with 0.3M–3M salary.</a:t>
            </a:r>
          </a:p>
          <a:p>
            <a:pPr algn="l"/>
            <a:r>
              <a:rPr lang="en-US" dirty="0"/>
              <a:t>• Salary variation widens for senior roles.</a:t>
            </a:r>
          </a:p>
          <a:p>
            <a:pPr algn="l"/>
            <a:r>
              <a:rPr lang="en-US" dirty="0"/>
              <a:t>• Skills, role type &amp; industry influence salary more than experience alone.</a:t>
            </a:r>
          </a:p>
        </p:txBody>
      </p:sp>
      <p:sp>
        <p:nvSpPr>
          <p:cNvPr id="3" name="Freeform 19">
            <a:extLst>
              <a:ext uri="{FF2B5EF4-FFF2-40B4-BE49-F238E27FC236}">
                <a16:creationId xmlns:a16="http://schemas.microsoft.com/office/drawing/2014/main" id="{922AFBD2-86A6-F263-D018-BD797A8AEBAB}"/>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 name="TextBox 3">
            <a:extLst>
              <a:ext uri="{FF2B5EF4-FFF2-40B4-BE49-F238E27FC236}">
                <a16:creationId xmlns:a16="http://schemas.microsoft.com/office/drawing/2014/main" id="{EFA6EFF2-0F76-ADBB-615B-955ED2D12619}"/>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8</a:t>
            </a:r>
          </a:p>
        </p:txBody>
      </p:sp>
    </p:spTree>
    <p:extLst>
      <p:ext uri="{BB962C8B-B14F-4D97-AF65-F5344CB8AC3E}">
        <p14:creationId xmlns:p14="http://schemas.microsoft.com/office/powerpoint/2010/main" val="1727237839"/>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PowerPoint, from 24Slides</Template>
  <TotalTime>115</TotalTime>
  <Words>2169</Words>
  <Application>Microsoft Office PowerPoint</Application>
  <PresentationFormat>Widescreen</PresentationFormat>
  <Paragraphs>169</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Segoe UI Light</vt:lpstr>
      <vt:lpstr>Office Theme</vt:lpstr>
      <vt:lpstr>Slide 1</vt:lpstr>
      <vt:lpstr>Slide 2</vt:lpstr>
      <vt:lpstr>Slide 2</vt:lpstr>
      <vt:lpstr>Slide 3</vt:lpstr>
      <vt:lpstr>Slide 4</vt:lpstr>
      <vt:lpstr>Slide 2</vt:lpstr>
      <vt:lpstr>Slide 5</vt:lpstr>
      <vt:lpstr>Slide 3</vt:lpstr>
      <vt:lpstr>Slide 7</vt:lpstr>
      <vt:lpstr>Slide 8</vt:lpstr>
      <vt:lpstr>Slide 4</vt:lpstr>
      <vt:lpstr>Slide 4</vt:lpstr>
      <vt:lpstr>Slide 8</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Jaspreet Singh</dc:creator>
  <cp:lastModifiedBy>Jaspreet Singh</cp:lastModifiedBy>
  <cp:revision>13</cp:revision>
  <dcterms:created xsi:type="dcterms:W3CDTF">2025-11-22T09:52:52Z</dcterms:created>
  <dcterms:modified xsi:type="dcterms:W3CDTF">2025-11-23T13:36:45Z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2025-11-22T14:58:47Z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75c57e93-baee-43d2-bf22-0ae74abac484</vt:lpwstr>
  </property>
  <property fmtid="{D5CDD505-2E9C-101B-9397-08002B2CF9AE}" pid="7" name="MSIP_Label_defa4170-0d19-0005-0004-bc88714345d2_ActionId">
    <vt:lpwstr>2c697945-3b6d-4fe2-8fe7-a65c7ff3e562</vt:lpwstr>
  </property>
  <property fmtid="{D5CDD505-2E9C-101B-9397-08002B2CF9AE}" pid="8" name="MSIP_Label_defa4170-0d19-0005-0004-bc88714345d2_ContentBits">
    <vt:lpwstr>0</vt:lpwstr>
  </property>
  <property fmtid="{D5CDD505-2E9C-101B-9397-08002B2CF9AE}" pid="9" name="MSIP_Label_defa4170-0d19-0005-0004-bc88714345d2_Tag">
    <vt:lpwstr>10, 3, 0, 1</vt:lpwstr>
  </property>
</Properties>
</file>

<file path=docProps/thumbnail.jpeg>
</file>